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tags/tag1.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257"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DDB5EA5-69CC-64ED-AE96-88EEAF97936D}" name="BRIGITTE TROQUIER [BRED-8705]" initials="BT" userId="S::brigitte.troquier@bred.fr::b8bd0149-6e5c-4dc3-bb79-b28a494ee3ef" providerId="AD"/>
  <p188:author id="{BAE9DAB1-1AB0-DCDB-5556-B27A9879BDE2}" name="Marcel TROQUIER" initials="MT" userId="S::m.troquier@idemo93.fr::df9c86d2-9f8b-4b5b-b7f8-260cf16a219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996600"/>
    <a:srgbClr val="00324B"/>
    <a:srgbClr val="AA9B64"/>
    <a:srgbClr val="D3CCB0"/>
    <a:srgbClr val="FFFFFF"/>
    <a:srgbClr val="F9F8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407D64-5C0B-4788-AC41-A6BE107888C0}" v="2" dt="2026-07-08T14:43:46.5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90"/>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microsoft.com/office/2018/10/relationships/authors" Target="author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GITTE TROQUIER [BRED-8705]" userId="b8bd0149-6e5c-4dc3-bb79-b28a494ee3ef" providerId="ADAL" clId="{3C419733-C8A3-48DA-962E-A448E5E682E0}"/>
    <pc:docChg chg="custSel modSld">
      <pc:chgData name="BRIGITTE TROQUIER [BRED-8705]" userId="b8bd0149-6e5c-4dc3-bb79-b28a494ee3ef" providerId="ADAL" clId="{3C419733-C8A3-48DA-962E-A448E5E682E0}" dt="2026-07-08T14:50:50.224" v="64" actId="20577"/>
      <pc:docMkLst>
        <pc:docMk/>
      </pc:docMkLst>
      <pc:sldChg chg="modSp mod">
        <pc:chgData name="BRIGITTE TROQUIER [BRED-8705]" userId="b8bd0149-6e5c-4dc3-bb79-b28a494ee3ef" providerId="ADAL" clId="{3C419733-C8A3-48DA-962E-A448E5E682E0}" dt="2026-07-08T14:46:51.976" v="52" actId="20577"/>
        <pc:sldMkLst>
          <pc:docMk/>
          <pc:sldMk cId="3990072248" sldId="256"/>
        </pc:sldMkLst>
        <pc:spChg chg="mod">
          <ac:chgData name="BRIGITTE TROQUIER [BRED-8705]" userId="b8bd0149-6e5c-4dc3-bb79-b28a494ee3ef" providerId="ADAL" clId="{3C419733-C8A3-48DA-962E-A448E5E682E0}" dt="2026-07-08T14:43:26.285" v="18" actId="20577"/>
          <ac:spMkLst>
            <pc:docMk/>
            <pc:sldMk cId="3990072248" sldId="256"/>
            <ac:spMk id="35" creationId="{09D7D65A-1E8B-3BBB-ECF8-8BA94B6B562B}"/>
          </ac:spMkLst>
        </pc:spChg>
        <pc:spChg chg="mod">
          <ac:chgData name="BRIGITTE TROQUIER [BRED-8705]" userId="b8bd0149-6e5c-4dc3-bb79-b28a494ee3ef" providerId="ADAL" clId="{3C419733-C8A3-48DA-962E-A448E5E682E0}" dt="2026-07-08T14:46:51.976" v="52" actId="20577"/>
          <ac:spMkLst>
            <pc:docMk/>
            <pc:sldMk cId="3990072248" sldId="256"/>
            <ac:spMk id="43" creationId="{C4718B0F-E5A6-819F-58F7-7F0B121BA974}"/>
          </ac:spMkLst>
        </pc:spChg>
        <pc:graphicFrameChg chg="mod">
          <ac:chgData name="BRIGITTE TROQUIER [BRED-8705]" userId="b8bd0149-6e5c-4dc3-bb79-b28a494ee3ef" providerId="ADAL" clId="{3C419733-C8A3-48DA-962E-A448E5E682E0}" dt="2026-07-08T14:43:46.515" v="20" actId="692"/>
          <ac:graphicFrameMkLst>
            <pc:docMk/>
            <pc:sldMk cId="3990072248" sldId="256"/>
            <ac:graphicFrameMk id="8" creationId="{06EED79A-EC1A-3397-24A8-56719A456C46}"/>
          </ac:graphicFrameMkLst>
        </pc:graphicFrameChg>
      </pc:sldChg>
      <pc:sldChg chg="modSp mod">
        <pc:chgData name="BRIGITTE TROQUIER [BRED-8705]" userId="b8bd0149-6e5c-4dc3-bb79-b28a494ee3ef" providerId="ADAL" clId="{3C419733-C8A3-48DA-962E-A448E5E682E0}" dt="2026-07-08T14:50:50.224" v="64" actId="20577"/>
        <pc:sldMkLst>
          <pc:docMk/>
          <pc:sldMk cId="1987364945" sldId="257"/>
        </pc:sldMkLst>
        <pc:spChg chg="mod">
          <ac:chgData name="BRIGITTE TROQUIER [BRED-8705]" userId="b8bd0149-6e5c-4dc3-bb79-b28a494ee3ef" providerId="ADAL" clId="{3C419733-C8A3-48DA-962E-A448E5E682E0}" dt="2026-07-08T14:50:50.224" v="64" actId="20577"/>
          <ac:spMkLst>
            <pc:docMk/>
            <pc:sldMk cId="1987364945" sldId="257"/>
            <ac:spMk id="3" creationId="{B7174BFF-95DC-5206-6623-E1BB8CDE7E83}"/>
          </ac:spMkLst>
        </pc:spChg>
        <pc:spChg chg="mod">
          <ac:chgData name="BRIGITTE TROQUIER [BRED-8705]" userId="b8bd0149-6e5c-4dc3-bb79-b28a494ee3ef" providerId="ADAL" clId="{3C419733-C8A3-48DA-962E-A448E5E682E0}" dt="2026-07-08T14:47:23.832" v="55" actId="20577"/>
          <ac:spMkLst>
            <pc:docMk/>
            <pc:sldMk cId="1987364945" sldId="257"/>
            <ac:spMk id="17" creationId="{95E0C3E4-C2E0-3A5F-245F-933BFE0F9A4E}"/>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bredonline-my.sharepoint.com/personal/brigitte_troquier_bred_fr/Documents/DONNEES/BASE/EURO/eurostats/NRJ%20%20UE%20et%20d&#233;pendances%20gaz%20p&#233;trole%20pays%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800" b="0" i="0" u="none" strike="noStrike" kern="1200" spc="0" baseline="0">
                <a:solidFill>
                  <a:srgbClr val="00324B"/>
                </a:solidFill>
                <a:latin typeface="+mn-lt"/>
                <a:ea typeface="+mn-ea"/>
                <a:cs typeface="+mn-cs"/>
              </a:defRPr>
            </a:pPr>
            <a:r>
              <a:rPr lang="en-US" sz="800" dirty="0" err="1">
                <a:solidFill>
                  <a:srgbClr val="00324B"/>
                </a:solidFill>
              </a:rPr>
              <a:t>Electricité</a:t>
            </a:r>
            <a:endParaRPr lang="en-US" sz="800" dirty="0">
              <a:solidFill>
                <a:srgbClr val="00324B"/>
              </a:solidFill>
            </a:endParaRPr>
          </a:p>
          <a:p>
            <a:pPr>
              <a:defRPr sz="800">
                <a:solidFill>
                  <a:srgbClr val="00324B"/>
                </a:solidFill>
              </a:defRPr>
            </a:pPr>
            <a:r>
              <a:rPr lang="en-US" sz="800" dirty="0">
                <a:solidFill>
                  <a:srgbClr val="00324B"/>
                </a:solidFill>
              </a:rPr>
              <a:t>(</a:t>
            </a:r>
            <a:r>
              <a:rPr lang="en-US" sz="800" dirty="0" err="1">
                <a:solidFill>
                  <a:srgbClr val="00324B"/>
                </a:solidFill>
              </a:rPr>
              <a:t>en</a:t>
            </a:r>
            <a:r>
              <a:rPr lang="en-US" sz="800" dirty="0">
                <a:solidFill>
                  <a:srgbClr val="00324B"/>
                </a:solidFill>
              </a:rPr>
              <a:t> % </a:t>
            </a:r>
            <a:r>
              <a:rPr lang="en-US" sz="800" dirty="0" err="1">
                <a:solidFill>
                  <a:srgbClr val="00324B"/>
                </a:solidFill>
              </a:rPr>
              <a:t>conso</a:t>
            </a:r>
            <a:r>
              <a:rPr lang="en-US" sz="800" dirty="0">
                <a:solidFill>
                  <a:srgbClr val="00324B"/>
                </a:solidFill>
              </a:rPr>
              <a:t> </a:t>
            </a:r>
            <a:r>
              <a:rPr lang="en-US" sz="800" dirty="0" err="1">
                <a:solidFill>
                  <a:srgbClr val="00324B"/>
                </a:solidFill>
              </a:rPr>
              <a:t>énergétique</a:t>
            </a:r>
            <a:r>
              <a:rPr lang="en-US" sz="800" baseline="0" dirty="0">
                <a:solidFill>
                  <a:srgbClr val="00324B"/>
                </a:solidFill>
              </a:rPr>
              <a:t> </a:t>
            </a:r>
            <a:r>
              <a:rPr lang="en-US" sz="800" baseline="0" dirty="0" err="1">
                <a:solidFill>
                  <a:srgbClr val="00324B"/>
                </a:solidFill>
              </a:rPr>
              <a:t>totale</a:t>
            </a:r>
            <a:r>
              <a:rPr lang="en-US" sz="800" dirty="0">
                <a:solidFill>
                  <a:srgbClr val="00324B"/>
                </a:solidFill>
              </a:rPr>
              <a:t>) </a:t>
            </a:r>
          </a:p>
        </c:rich>
      </c:tx>
      <c:layout>
        <c:manualLayout>
          <c:xMode val="edge"/>
          <c:yMode val="edge"/>
          <c:x val="0.11749603694258734"/>
          <c:y val="8.777190051878294E-3"/>
        </c:manualLayout>
      </c:layout>
      <c:overlay val="0"/>
      <c:spPr>
        <a:noFill/>
        <a:ln>
          <a:noFill/>
        </a:ln>
        <a:effectLst/>
      </c:spPr>
      <c:txPr>
        <a:bodyPr rot="0" spcFirstLastPara="1" vertOverflow="ellipsis" vert="horz" wrap="square" anchor="ctr" anchorCtr="1"/>
        <a:lstStyle/>
        <a:p>
          <a:pPr>
            <a:defRPr sz="800" b="0" i="0" u="none" strike="noStrike" kern="1200" spc="0" baseline="0">
              <a:solidFill>
                <a:srgbClr val="00324B"/>
              </a:solidFill>
              <a:latin typeface="+mn-lt"/>
              <a:ea typeface="+mn-ea"/>
              <a:cs typeface="+mn-cs"/>
            </a:defRPr>
          </a:pPr>
          <a:endParaRPr lang="en-US"/>
        </a:p>
      </c:txPr>
    </c:title>
    <c:autoTitleDeleted val="0"/>
    <c:plotArea>
      <c:layout>
        <c:manualLayout>
          <c:layoutTarget val="inner"/>
          <c:xMode val="edge"/>
          <c:yMode val="edge"/>
          <c:x val="9.0810053280801731E-2"/>
          <c:y val="4.4628576527445028E-2"/>
          <c:w val="0.85414015559973355"/>
          <c:h val="0.8176704081974232"/>
        </c:manualLayout>
      </c:layout>
      <c:lineChart>
        <c:grouping val="standard"/>
        <c:varyColors val="0"/>
        <c:ser>
          <c:idx val="0"/>
          <c:order val="0"/>
          <c:tx>
            <c:v>UE</c:v>
          </c:tx>
          <c:spPr>
            <a:ln w="6350" cap="rnd">
              <a:solidFill>
                <a:srgbClr val="4472C4">
                  <a:lumMod val="75000"/>
                </a:srgbClr>
              </a:solidFill>
              <a:round/>
            </a:ln>
            <a:effectLst/>
          </c:spPr>
          <c:marker>
            <c:symbol val="none"/>
          </c:marker>
          <c:cat>
            <c:strRef>
              <c:f>'taux électrification '!$A$10:$A$43</c:f>
              <c:strCache>
                <c:ptCount val="3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strCache>
            </c:strRef>
          </c:cat>
          <c:val>
            <c:numRef>
              <c:f>'taux électrification '!$H$10:$H$43</c:f>
              <c:numCache>
                <c:formatCode>0.00</c:formatCode>
                <c:ptCount val="34"/>
                <c:pt idx="0">
                  <c:v>17.986000000000001</c:v>
                </c:pt>
                <c:pt idx="1">
                  <c:v>17.969000000000001</c:v>
                </c:pt>
                <c:pt idx="2">
                  <c:v>18.420000000000002</c:v>
                </c:pt>
                <c:pt idx="3">
                  <c:v>18.361000000000001</c:v>
                </c:pt>
                <c:pt idx="4">
                  <c:v>18.782</c:v>
                </c:pt>
                <c:pt idx="5">
                  <c:v>18.951000000000001</c:v>
                </c:pt>
                <c:pt idx="6">
                  <c:v>18.687999999999999</c:v>
                </c:pt>
                <c:pt idx="7">
                  <c:v>19.236000000000001</c:v>
                </c:pt>
                <c:pt idx="8">
                  <c:v>19.492999999999999</c:v>
                </c:pt>
                <c:pt idx="9">
                  <c:v>19.885000000000002</c:v>
                </c:pt>
                <c:pt idx="10">
                  <c:v>20.393000000000001</c:v>
                </c:pt>
                <c:pt idx="11">
                  <c:v>20.427</c:v>
                </c:pt>
                <c:pt idx="12">
                  <c:v>20.834</c:v>
                </c:pt>
                <c:pt idx="13">
                  <c:v>20.786999999999999</c:v>
                </c:pt>
                <c:pt idx="14">
                  <c:v>21.065000000000001</c:v>
                </c:pt>
                <c:pt idx="15">
                  <c:v>21.292000000000002</c:v>
                </c:pt>
                <c:pt idx="16">
                  <c:v>21.651</c:v>
                </c:pt>
                <c:pt idx="17">
                  <c:v>22.183</c:v>
                </c:pt>
                <c:pt idx="18">
                  <c:v>22.103999999999999</c:v>
                </c:pt>
                <c:pt idx="19">
                  <c:v>22.029</c:v>
                </c:pt>
                <c:pt idx="20">
                  <c:v>22.116</c:v>
                </c:pt>
                <c:pt idx="21">
                  <c:v>22.776</c:v>
                </c:pt>
                <c:pt idx="22">
                  <c:v>22.780999999999999</c:v>
                </c:pt>
                <c:pt idx="23">
                  <c:v>22.597000000000001</c:v>
                </c:pt>
                <c:pt idx="24">
                  <c:v>23.135000000000002</c:v>
                </c:pt>
                <c:pt idx="25">
                  <c:v>22.951000000000001</c:v>
                </c:pt>
                <c:pt idx="26">
                  <c:v>22.765000000000001</c:v>
                </c:pt>
                <c:pt idx="27">
                  <c:v>22.67</c:v>
                </c:pt>
                <c:pt idx="28">
                  <c:v>22.603999999999999</c:v>
                </c:pt>
                <c:pt idx="29">
                  <c:v>22.481000000000002</c:v>
                </c:pt>
                <c:pt idx="30">
                  <c:v>23.117999999999999</c:v>
                </c:pt>
                <c:pt idx="31">
                  <c:v>22.757999999999999</c:v>
                </c:pt>
                <c:pt idx="32">
                  <c:v>22.919</c:v>
                </c:pt>
                <c:pt idx="33">
                  <c:v>22.917000000000002</c:v>
                </c:pt>
              </c:numCache>
            </c:numRef>
          </c:val>
          <c:smooth val="0"/>
          <c:extLst>
            <c:ext xmlns:c16="http://schemas.microsoft.com/office/drawing/2014/chart" uri="{C3380CC4-5D6E-409C-BE32-E72D297353CC}">
              <c16:uniqueId val="{00000000-7D1F-4814-82F6-D46F4A3D5AC4}"/>
            </c:ext>
          </c:extLst>
        </c:ser>
        <c:ser>
          <c:idx val="1"/>
          <c:order val="1"/>
          <c:tx>
            <c:v>France</c:v>
          </c:tx>
          <c:spPr>
            <a:ln w="9525" cap="rnd">
              <a:solidFill>
                <a:srgbClr val="996600"/>
              </a:solidFill>
              <a:round/>
            </a:ln>
            <a:effectLst/>
          </c:spPr>
          <c:marker>
            <c:symbol val="none"/>
          </c:marker>
          <c:cat>
            <c:strRef>
              <c:f>'taux électrification '!$A$10:$A$43</c:f>
              <c:strCache>
                <c:ptCount val="3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strCache>
            </c:strRef>
          </c:cat>
          <c:val>
            <c:numRef>
              <c:f>'taux électrification '!$K$10:$K$43</c:f>
              <c:numCache>
                <c:formatCode>0.00</c:formatCode>
                <c:ptCount val="34"/>
                <c:pt idx="0">
                  <c:v>20.317</c:v>
                </c:pt>
                <c:pt idx="1">
                  <c:v>20.18</c:v>
                </c:pt>
                <c:pt idx="2">
                  <c:v>20.666</c:v>
                </c:pt>
                <c:pt idx="3">
                  <c:v>20.960999999999999</c:v>
                </c:pt>
                <c:pt idx="4">
                  <c:v>21.745000000000001</c:v>
                </c:pt>
                <c:pt idx="5">
                  <c:v>21.86</c:v>
                </c:pt>
                <c:pt idx="6">
                  <c:v>21.626999999999999</c:v>
                </c:pt>
                <c:pt idx="7">
                  <c:v>22.010999999999999</c:v>
                </c:pt>
                <c:pt idx="8">
                  <c:v>22.146999999999998</c:v>
                </c:pt>
                <c:pt idx="9">
                  <c:v>22.456</c:v>
                </c:pt>
                <c:pt idx="10">
                  <c:v>22.805</c:v>
                </c:pt>
                <c:pt idx="11">
                  <c:v>22.577999999999999</c:v>
                </c:pt>
                <c:pt idx="12">
                  <c:v>22.945</c:v>
                </c:pt>
                <c:pt idx="13">
                  <c:v>23.452000000000002</c:v>
                </c:pt>
                <c:pt idx="14">
                  <c:v>23.844999999999999</c:v>
                </c:pt>
                <c:pt idx="15">
                  <c:v>24.114000000000001</c:v>
                </c:pt>
                <c:pt idx="16">
                  <c:v>24.795000000000002</c:v>
                </c:pt>
                <c:pt idx="17">
                  <c:v>25.402000000000001</c:v>
                </c:pt>
                <c:pt idx="18">
                  <c:v>25.367999999999999</c:v>
                </c:pt>
                <c:pt idx="19">
                  <c:v>25.263000000000002</c:v>
                </c:pt>
                <c:pt idx="20">
                  <c:v>26.108000000000001</c:v>
                </c:pt>
                <c:pt idx="21">
                  <c:v>25.702000000000002</c:v>
                </c:pt>
                <c:pt idx="22">
                  <c:v>25.978999999999999</c:v>
                </c:pt>
                <c:pt idx="23">
                  <c:v>25.876999999999999</c:v>
                </c:pt>
                <c:pt idx="24">
                  <c:v>26.452999999999999</c:v>
                </c:pt>
                <c:pt idx="25">
                  <c:v>26.423999999999999</c:v>
                </c:pt>
                <c:pt idx="26">
                  <c:v>26.384</c:v>
                </c:pt>
                <c:pt idx="27">
                  <c:v>26.370999999999999</c:v>
                </c:pt>
                <c:pt idx="28">
                  <c:v>26.565000000000001</c:v>
                </c:pt>
                <c:pt idx="29">
                  <c:v>26.503</c:v>
                </c:pt>
                <c:pt idx="30">
                  <c:v>27.56</c:v>
                </c:pt>
                <c:pt idx="31">
                  <c:v>26.545000000000002</c:v>
                </c:pt>
                <c:pt idx="32">
                  <c:v>26.616</c:v>
                </c:pt>
                <c:pt idx="33">
                  <c:v>26.588999999999999</c:v>
                </c:pt>
              </c:numCache>
            </c:numRef>
          </c:val>
          <c:smooth val="0"/>
          <c:extLst>
            <c:ext xmlns:c16="http://schemas.microsoft.com/office/drawing/2014/chart" uri="{C3380CC4-5D6E-409C-BE32-E72D297353CC}">
              <c16:uniqueId val="{00000001-7D1F-4814-82F6-D46F4A3D5AC4}"/>
            </c:ext>
          </c:extLst>
        </c:ser>
        <c:ser>
          <c:idx val="2"/>
          <c:order val="2"/>
          <c:tx>
            <c:v>All</c:v>
          </c:tx>
          <c:spPr>
            <a:ln w="12700" cap="rnd">
              <a:solidFill>
                <a:srgbClr val="0D0D0D"/>
              </a:solidFill>
              <a:round/>
            </a:ln>
            <a:effectLst/>
          </c:spPr>
          <c:marker>
            <c:symbol val="none"/>
          </c:marker>
          <c:cat>
            <c:strRef>
              <c:f>'taux électrification '!$A$10:$A$43</c:f>
              <c:strCache>
                <c:ptCount val="3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strCache>
            </c:strRef>
          </c:cat>
          <c:val>
            <c:numRef>
              <c:f>'taux électrification '!$I$10:$I$43</c:f>
              <c:numCache>
                <c:formatCode>0.00</c:formatCode>
                <c:ptCount val="34"/>
                <c:pt idx="0">
                  <c:v>17.895</c:v>
                </c:pt>
                <c:pt idx="1">
                  <c:v>18.02</c:v>
                </c:pt>
                <c:pt idx="2">
                  <c:v>18.420000000000002</c:v>
                </c:pt>
                <c:pt idx="3">
                  <c:v>18.079000000000001</c:v>
                </c:pt>
                <c:pt idx="4">
                  <c:v>18.399000000000001</c:v>
                </c:pt>
                <c:pt idx="5">
                  <c:v>18.422999999999998</c:v>
                </c:pt>
                <c:pt idx="6">
                  <c:v>17.899999999999999</c:v>
                </c:pt>
                <c:pt idx="7">
                  <c:v>18.408000000000001</c:v>
                </c:pt>
                <c:pt idx="8">
                  <c:v>18.718</c:v>
                </c:pt>
                <c:pt idx="9">
                  <c:v>19.390999999999998</c:v>
                </c:pt>
                <c:pt idx="10">
                  <c:v>20.065000000000001</c:v>
                </c:pt>
                <c:pt idx="11">
                  <c:v>20.163</c:v>
                </c:pt>
                <c:pt idx="12">
                  <c:v>21.027999999999999</c:v>
                </c:pt>
                <c:pt idx="13">
                  <c:v>20.867999999999999</c:v>
                </c:pt>
                <c:pt idx="14">
                  <c:v>21.292000000000002</c:v>
                </c:pt>
                <c:pt idx="15">
                  <c:v>21.67</c:v>
                </c:pt>
                <c:pt idx="16">
                  <c:v>21.344000000000001</c:v>
                </c:pt>
                <c:pt idx="17">
                  <c:v>22.812999999999999</c:v>
                </c:pt>
                <c:pt idx="18">
                  <c:v>21.777000000000001</c:v>
                </c:pt>
                <c:pt idx="19">
                  <c:v>21.744</c:v>
                </c:pt>
                <c:pt idx="20">
                  <c:v>21.792000000000002</c:v>
                </c:pt>
                <c:pt idx="21">
                  <c:v>22.646000000000001</c:v>
                </c:pt>
                <c:pt idx="22">
                  <c:v>22.254000000000001</c:v>
                </c:pt>
                <c:pt idx="23">
                  <c:v>21.585999999999999</c:v>
                </c:pt>
                <c:pt idx="24">
                  <c:v>22.311</c:v>
                </c:pt>
                <c:pt idx="25">
                  <c:v>22.135000000000002</c:v>
                </c:pt>
                <c:pt idx="26">
                  <c:v>21.85</c:v>
                </c:pt>
                <c:pt idx="27">
                  <c:v>21.818999999999999</c:v>
                </c:pt>
                <c:pt idx="28">
                  <c:v>21.824999999999999</c:v>
                </c:pt>
                <c:pt idx="29">
                  <c:v>21.260999999999999</c:v>
                </c:pt>
                <c:pt idx="30">
                  <c:v>21.346</c:v>
                </c:pt>
                <c:pt idx="31">
                  <c:v>21.748999999999999</c:v>
                </c:pt>
                <c:pt idx="32">
                  <c:v>21.63</c:v>
                </c:pt>
                <c:pt idx="33">
                  <c:v>21.701000000000001</c:v>
                </c:pt>
              </c:numCache>
            </c:numRef>
          </c:val>
          <c:smooth val="0"/>
          <c:extLst>
            <c:ext xmlns:c16="http://schemas.microsoft.com/office/drawing/2014/chart" uri="{C3380CC4-5D6E-409C-BE32-E72D297353CC}">
              <c16:uniqueId val="{00000002-7D1F-4814-82F6-D46F4A3D5AC4}"/>
            </c:ext>
          </c:extLst>
        </c:ser>
        <c:dLbls>
          <c:showLegendKey val="0"/>
          <c:showVal val="0"/>
          <c:showCatName val="0"/>
          <c:showSerName val="0"/>
          <c:showPercent val="0"/>
          <c:showBubbleSize val="0"/>
        </c:dLbls>
        <c:smooth val="0"/>
        <c:axId val="33974256"/>
        <c:axId val="33982416"/>
      </c:lineChart>
      <c:catAx>
        <c:axId val="33974256"/>
        <c:scaling>
          <c:orientation val="minMax"/>
        </c:scaling>
        <c:delete val="0"/>
        <c:axPos val="b"/>
        <c:numFmt formatCode="General" sourceLinked="1"/>
        <c:majorTickMark val="in"/>
        <c:minorTickMark val="none"/>
        <c:tickLblPos val="nextTo"/>
        <c:spPr>
          <a:noFill/>
          <a:ln w="6350" cap="flat" cmpd="sng" algn="ctr">
            <a:solidFill>
              <a:srgbClr val="002060"/>
            </a:solidFill>
            <a:round/>
          </a:ln>
          <a:effectLst/>
        </c:spPr>
        <c:txPr>
          <a:bodyPr rot="-60000000" spcFirstLastPara="1" vertOverflow="ellipsis" vert="horz" wrap="square" anchor="ctr" anchorCtr="1"/>
          <a:lstStyle/>
          <a:p>
            <a:pPr>
              <a:defRPr sz="600" b="0" i="0" u="none" strike="noStrike" kern="1200" baseline="0">
                <a:solidFill>
                  <a:srgbClr val="0D0D0D"/>
                </a:solidFill>
                <a:latin typeface="+mn-lt"/>
                <a:ea typeface="+mn-ea"/>
                <a:cs typeface="+mn-cs"/>
              </a:defRPr>
            </a:pPr>
            <a:endParaRPr lang="fr-FR"/>
          </a:p>
        </c:txPr>
        <c:crossAx val="33982416"/>
        <c:crosses val="autoZero"/>
        <c:auto val="1"/>
        <c:lblAlgn val="ctr"/>
        <c:lblOffset val="100"/>
        <c:tickLblSkip val="5"/>
        <c:tickMarkSkip val="5"/>
        <c:noMultiLvlLbl val="0"/>
      </c:catAx>
      <c:valAx>
        <c:axId val="33982416"/>
        <c:scaling>
          <c:orientation val="minMax"/>
          <c:min val="15"/>
        </c:scaling>
        <c:delete val="0"/>
        <c:axPos val="l"/>
        <c:numFmt formatCode="0" sourceLinked="0"/>
        <c:majorTickMark val="in"/>
        <c:minorTickMark val="none"/>
        <c:tickLblPos val="nextTo"/>
        <c:spPr>
          <a:noFill/>
          <a:ln w="6350">
            <a:solidFill>
              <a:sysClr val="windowText" lastClr="000000">
                <a:lumMod val="95000"/>
                <a:lumOff val="5000"/>
              </a:sysClr>
            </a:solid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fr-FR"/>
          </a:p>
        </c:txPr>
        <c:crossAx val="33974256"/>
        <c:crosses val="autoZero"/>
        <c:crossBetween val="between"/>
        <c:majorUnit val="2"/>
      </c:valAx>
      <c:spPr>
        <a:noFill/>
        <a:ln>
          <a:noFill/>
        </a:ln>
        <a:effectLst/>
      </c:spPr>
    </c:plotArea>
    <c:legend>
      <c:legendPos val="r"/>
      <c:layout>
        <c:manualLayout>
          <c:xMode val="edge"/>
          <c:yMode val="edge"/>
          <c:x val="0.2988540404995409"/>
          <c:y val="0.67346232247402626"/>
          <c:w val="0.6055525953634936"/>
          <c:h val="0.18745033853483045"/>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fr-F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13" tIns="45706" rIns="91413" bIns="45706"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13" tIns="45706" rIns="91413" bIns="45706" rtlCol="0"/>
          <a:lstStyle>
            <a:lvl1pPr algn="r">
              <a:defRPr sz="1200"/>
            </a:lvl1pPr>
          </a:lstStyle>
          <a:p>
            <a:fld id="{012F827B-7C86-4477-8DCA-C59650D17612}" type="datetimeFigureOut">
              <a:rPr lang="fr-FR" smtClean="0"/>
              <a:t>08/07/2026</a:t>
            </a:fld>
            <a:endParaRPr lang="fr-FR"/>
          </a:p>
        </p:txBody>
      </p:sp>
      <p:sp>
        <p:nvSpPr>
          <p:cNvPr id="4" name="Espace réservé de l'image des diapositives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13" tIns="45706" rIns="91413" bIns="45706"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13" tIns="45706" rIns="91413" bIns="45706"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13" tIns="45706" rIns="91413" bIns="45706"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13" tIns="45706" rIns="91413" bIns="45706" rtlCol="0" anchor="b"/>
          <a:lstStyle>
            <a:lvl1pPr algn="r">
              <a:defRPr sz="1200"/>
            </a:lvl1pPr>
          </a:lstStyle>
          <a:p>
            <a:fld id="{0AB0429F-C469-48C6-8925-E49177766802}" type="slidenum">
              <a:rPr lang="fr-FR" smtClean="0"/>
              <a:t>‹N°›</a:t>
            </a:fld>
            <a:endParaRPr lang="fr-FR"/>
          </a:p>
        </p:txBody>
      </p:sp>
    </p:spTree>
    <p:extLst>
      <p:ext uri="{BB962C8B-B14F-4D97-AF65-F5344CB8AC3E}">
        <p14:creationId xmlns:p14="http://schemas.microsoft.com/office/powerpoint/2010/main" val="2643511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a:p>
        </p:txBody>
      </p:sp>
      <p:sp>
        <p:nvSpPr>
          <p:cNvPr id="4" name="Date Placeholder 3"/>
          <p:cNvSpPr>
            <a:spLocks noGrp="1"/>
          </p:cNvSpPr>
          <p:nvPr>
            <p:ph type="dt" sz="half" idx="10"/>
          </p:nvPr>
        </p:nvSpPr>
        <p:spPr/>
        <p:txBody>
          <a:bodyPr/>
          <a:lstStyle/>
          <a:p>
            <a:fld id="{308CDCC0-D36B-470D-8010-3575DE7213E1}" type="datetimeFigureOut">
              <a:rPr lang="fr-FR" smtClean="0"/>
              <a:t>08/07/2026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746480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08CDCC0-D36B-470D-8010-3575DE7213E1}" type="datetimeFigureOut">
              <a:rPr lang="fr-FR" smtClean="0"/>
              <a:t>08/07/2026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349345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08CDCC0-D36B-470D-8010-3575DE7213E1}" type="datetimeFigureOut">
              <a:rPr lang="fr-FR" smtClean="0"/>
              <a:t>08/07/2026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2794433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08CDCC0-D36B-470D-8010-3575DE7213E1}" type="datetimeFigureOut">
              <a:rPr lang="fr-FR" smtClean="0"/>
              <a:t>08/07/2026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4008168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08CDCC0-D36B-470D-8010-3575DE7213E1}" type="datetimeFigureOut">
              <a:rPr lang="fr-FR" smtClean="0"/>
              <a:t>08/07/2026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3152327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308CDCC0-D36B-470D-8010-3575DE7213E1}" type="datetimeFigureOut">
              <a:rPr lang="fr-FR" smtClean="0"/>
              <a:t>08/07/2026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1788513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308CDCC0-D36B-470D-8010-3575DE7213E1}" type="datetimeFigureOut">
              <a:rPr lang="fr-FR" smtClean="0"/>
              <a:t>08/07/2026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2042197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308CDCC0-D36B-470D-8010-3575DE7213E1}" type="datetimeFigureOut">
              <a:rPr lang="fr-FR" smtClean="0"/>
              <a:t>08/07/2026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3150370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CDCC0-D36B-470D-8010-3575DE7213E1}" type="datetimeFigureOut">
              <a:rPr lang="fr-FR" smtClean="0"/>
              <a:t>08/07/2026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426574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08CDCC0-D36B-470D-8010-3575DE7213E1}" type="datetimeFigureOut">
              <a:rPr lang="fr-FR" smtClean="0"/>
              <a:t>08/07/2026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530551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08CDCC0-D36B-470D-8010-3575DE7213E1}" type="datetimeFigureOut">
              <a:rPr lang="fr-FR" smtClean="0"/>
              <a:t>08/07/2026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4D7FA57-8B98-4FDF-A3F5-32C95C4D733D}" type="slidenum">
              <a:rPr lang="fr-FR" smtClean="0"/>
              <a:t>‹N°›</a:t>
            </a:fld>
            <a:endParaRPr lang="fr-FR"/>
          </a:p>
        </p:txBody>
      </p:sp>
    </p:spTree>
    <p:extLst>
      <p:ext uri="{BB962C8B-B14F-4D97-AF65-F5344CB8AC3E}">
        <p14:creationId xmlns:p14="http://schemas.microsoft.com/office/powerpoint/2010/main" val="1900378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08CDCC0-D36B-470D-8010-3575DE7213E1}" type="datetimeFigureOut">
              <a:rPr lang="fr-FR" smtClean="0"/>
              <a:t>08/07/2026</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4D7FA57-8B98-4FDF-A3F5-32C95C4D733D}" type="slidenum">
              <a:rPr lang="fr-FR" smtClean="0"/>
              <a:t>‹N°›</a:t>
            </a:fld>
            <a:endParaRPr lang="fr-FR"/>
          </a:p>
        </p:txBody>
      </p:sp>
    </p:spTree>
    <p:extLst>
      <p:ext uri="{BB962C8B-B14F-4D97-AF65-F5344CB8AC3E}">
        <p14:creationId xmlns:p14="http://schemas.microsoft.com/office/powerpoint/2010/main" val="4619866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7.emf"/><Relationship Id="rId5" Type="http://schemas.openxmlformats.org/officeDocument/2006/relationships/package" Target="../embeddings/Microsoft_Excel_Worksheet.xlsx"/><Relationship Id="rId10" Type="http://schemas.openxmlformats.org/officeDocument/2006/relationships/image" Target="../media/image11.png"/><Relationship Id="rId4" Type="http://schemas.microsoft.com/office/2007/relationships/hdphoto" Target="../media/hdphoto1.wdp"/><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ZoneTexte 42">
            <a:extLst>
              <a:ext uri="{FF2B5EF4-FFF2-40B4-BE49-F238E27FC236}">
                <a16:creationId xmlns:a16="http://schemas.microsoft.com/office/drawing/2014/main" id="{C4718B0F-E5A6-819F-58F7-7F0B121BA974}"/>
              </a:ext>
            </a:extLst>
          </p:cNvPr>
          <p:cNvSpPr txBox="1">
            <a:spLocks noGrp="1" noRot="1" noMove="1" noResize="1" noEditPoints="1" noAdjustHandles="1" noChangeArrowheads="1" noChangeShapeType="1"/>
          </p:cNvSpPr>
          <p:nvPr/>
        </p:nvSpPr>
        <p:spPr>
          <a:xfrm>
            <a:off x="463113" y="2888636"/>
            <a:ext cx="6053552" cy="3327973"/>
          </a:xfrm>
          <a:prstGeom prst="rect">
            <a:avLst/>
          </a:prstGeom>
          <a:noFill/>
        </p:spPr>
        <p:txBody>
          <a:bodyPr wrap="square" numCol="1" spcCol="180000" rtlCol="0">
            <a:noAutofit/>
          </a:bodyPr>
          <a:lstStyle/>
          <a:p>
            <a:pPr algn="just"/>
            <a:r>
              <a:rPr lang="fr-FR" sz="900" kern="100" dirty="0">
                <a:ea typeface="Aptos" panose="020B0004020202020204" pitchFamily="34" charset="0"/>
                <a:cs typeface="Times New Roman" panose="02020603050405020304" pitchFamily="18" charset="0"/>
              </a:rPr>
              <a:t>La désindustrialisation de l’Union Européenne a, d’une certaine façon, contribué à réduire sa dépendance énergétique expliquant peut être à ce titre la résilience de notre industrie face aux derniers évènements du golfe. Les chocs successifs que l’Union encaisse depuis 2022 nous ont aussi conduit à une prise de conscience de la dépendance dangereuse de l’UE qui glisserait de l’énergie vers les produits industriels. En matière d’énergie, l’adaptation à la rupture d’approvisionnement en hydrocarbures en provenance de la Russie au profit des Etats Unis d’abord et de</a:t>
            </a:r>
          </a:p>
          <a:p>
            <a:pPr algn="just"/>
            <a:r>
              <a:rPr lang="fr-FR" sz="900" kern="100" dirty="0">
                <a:ea typeface="Aptos" panose="020B0004020202020204" pitchFamily="34" charset="0"/>
                <a:cs typeface="Times New Roman" panose="02020603050405020304" pitchFamily="18" charset="0"/>
              </a:rPr>
              <a:t>quelques autres pays du Moyen Orient a fait basculer nos sources d’alimentation</a:t>
            </a:r>
          </a:p>
          <a:p>
            <a:pPr algn="just"/>
            <a:r>
              <a:rPr lang="fr-FR" sz="900" kern="100" dirty="0">
                <a:ea typeface="Aptos" panose="020B0004020202020204" pitchFamily="34" charset="0"/>
                <a:cs typeface="Times New Roman" panose="02020603050405020304" pitchFamily="18" charset="0"/>
              </a:rPr>
              <a:t>d’un continent à l’autre ainsi que les 400 à 600 Mds € de facturation qui en découlent</a:t>
            </a:r>
          </a:p>
          <a:p>
            <a:pPr algn="just"/>
            <a:r>
              <a:rPr lang="fr-FR" sz="900" kern="100" dirty="0">
                <a:ea typeface="Aptos" panose="020B0004020202020204" pitchFamily="34" charset="0"/>
                <a:cs typeface="Times New Roman" panose="02020603050405020304" pitchFamily="18" charset="0"/>
              </a:rPr>
              <a:t>L’Union s’est adaptée en basculant notre dépendance. En même temps, depuis</a:t>
            </a:r>
          </a:p>
          <a:p>
            <a:pPr algn="just"/>
            <a:r>
              <a:rPr lang="fr-FR" sz="900" kern="100" dirty="0">
                <a:ea typeface="Aptos" panose="020B0004020202020204" pitchFamily="34" charset="0"/>
                <a:cs typeface="Times New Roman" panose="02020603050405020304" pitchFamily="18" charset="0"/>
              </a:rPr>
              <a:t>quelques années déjà, elle fait évoluer son modèle énergétique au profit de</a:t>
            </a:r>
          </a:p>
          <a:p>
            <a:pPr algn="just"/>
            <a:r>
              <a:rPr lang="fr-FR" sz="900" kern="100" dirty="0">
                <a:ea typeface="Aptos" panose="020B0004020202020204" pitchFamily="34" charset="0"/>
                <a:cs typeface="Times New Roman" panose="02020603050405020304" pitchFamily="18" charset="0"/>
              </a:rPr>
              <a:t>sources décarbonées, seule alternative aux énergies fossiles dont nous sommes</a:t>
            </a:r>
          </a:p>
          <a:p>
            <a:pPr algn="just"/>
            <a:r>
              <a:rPr lang="fr-FR" sz="900" kern="100" dirty="0">
                <a:ea typeface="Aptos" panose="020B0004020202020204" pitchFamily="34" charset="0"/>
                <a:cs typeface="Times New Roman" panose="02020603050405020304" pitchFamily="18" charset="0"/>
              </a:rPr>
              <a:t>Encore dépendants. Cette mutation évolue et accélère. Elle implique de lourds </a:t>
            </a:r>
          </a:p>
          <a:p>
            <a:pPr algn="just"/>
            <a:r>
              <a:rPr lang="fr-FR" sz="900" kern="100" dirty="0">
                <a:ea typeface="Aptos" panose="020B0004020202020204" pitchFamily="34" charset="0"/>
                <a:cs typeface="Times New Roman" panose="02020603050405020304" pitchFamily="18" charset="0"/>
              </a:rPr>
              <a:t>investissements dans des unités de production, de stockage, des infrastructures </a:t>
            </a:r>
          </a:p>
          <a:p>
            <a:pPr algn="just"/>
            <a:r>
              <a:rPr lang="fr-FR" sz="900" kern="100" dirty="0">
                <a:ea typeface="Aptos" panose="020B0004020202020204" pitchFamily="34" charset="0"/>
                <a:cs typeface="Times New Roman" panose="02020603050405020304" pitchFamily="18" charset="0"/>
              </a:rPr>
              <a:t>ainsi que de nouveaux modes de transports. Cette migration n’en est pas pour autant souveraine. Ainsi, les équipements nécessaires aux économies décarbonées, panneaux solaires, éoliennes, uranium, essentiels à la production de ces énergies décarbonées ne sont pas ou plus disponibles sur nos territoires. Il en est de même des pompes à chaleur, alternatives aux chaudières à gaz. Leur importation est possible, elle est nécessaire mais à la différence des énergies fossiles et au prix de probables coûts plus élevés, leur production locale peut à nouveau être envisagée. Car l’exploitation de ces nouvelles sources d’énergies va aussi participer à un virage au profit d’une réindustrialisation plus souveraine. Cette dernière est redevenue un objectif central pour l’Union Européenne et la France en particulier. Il n’est pas question ici de réindustrialiser l’ensemble de l’économie mais de choisir les segments d’activité dans lesquels l’exploitation peut être réalisée dans des conditions où la souveraineté énergétique est partie intégrante des choix. La France ici a un avantage, ayant développé l’un des mix énergétiques les moins carbonés au monde qu’elle peut utiliser pour réimplanter des sites dans l’électronique, ossature de nombreuses industries, de l’automobile à l’aéronautique en passant par les </a:t>
            </a:r>
            <a:r>
              <a:rPr lang="fr-FR" sz="900" kern="100" dirty="0" err="1">
                <a:ea typeface="Aptos" panose="020B0004020202020204" pitchFamily="34" charset="0"/>
                <a:cs typeface="Times New Roman" panose="02020603050405020304" pitchFamily="18" charset="0"/>
              </a:rPr>
              <a:t>télecoms</a:t>
            </a:r>
            <a:r>
              <a:rPr lang="fr-FR" sz="900" kern="100" dirty="0">
                <a:ea typeface="Aptos" panose="020B0004020202020204" pitchFamily="34" charset="0"/>
                <a:cs typeface="Times New Roman" panose="02020603050405020304" pitchFamily="18" charset="0"/>
              </a:rPr>
              <a:t>, l’énergie ou la santé.  Renforcer notre souveraineté énergétique devient cohérent avec une souveraineté industrielle qui, à son tour prend tout son sens. </a:t>
            </a:r>
          </a:p>
        </p:txBody>
      </p:sp>
      <p:sp>
        <p:nvSpPr>
          <p:cNvPr id="46" name="Rectangle 45">
            <a:extLst>
              <a:ext uri="{FF2B5EF4-FFF2-40B4-BE49-F238E27FC236}">
                <a16:creationId xmlns:a16="http://schemas.microsoft.com/office/drawing/2014/main" id="{CF451B5E-E7F7-6D62-41BE-981B521D9FF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33713" y="6382577"/>
            <a:ext cx="6182952" cy="2986770"/>
          </a:xfrm>
          <a:prstGeom prst="rect">
            <a:avLst/>
          </a:prstGeom>
          <a:solidFill>
            <a:srgbClr val="F9F8F3"/>
          </a:solidFill>
          <a:ln w="9525">
            <a:solidFill>
              <a:srgbClr val="AA9B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32172" indent="-232172" algn="ctr">
              <a:buFont typeface="Arial" panose="020B0604020202020204" pitchFamily="34" charset="0"/>
              <a:buChar char="•"/>
            </a:pPr>
            <a:r>
              <a:rPr lang="fr-FR" sz="1463"/>
              <a:t> </a:t>
            </a:r>
          </a:p>
        </p:txBody>
      </p:sp>
      <p:sp>
        <p:nvSpPr>
          <p:cNvPr id="3" name="Rectangle 2">
            <a:extLst>
              <a:ext uri="{FF2B5EF4-FFF2-40B4-BE49-F238E27FC236}">
                <a16:creationId xmlns:a16="http://schemas.microsoft.com/office/drawing/2014/main" id="{8D8C4AAA-105C-6E49-774C-846E2E2548E8}"/>
              </a:ext>
              <a:ext uri="{C183D7F6-B498-43B3-948B-1728B52AA6E4}">
                <adec:decorative xmlns:adec="http://schemas.microsoft.com/office/drawing/2017/decorative" val="1"/>
              </a:ext>
            </a:extLst>
          </p:cNvPr>
          <p:cNvSpPr/>
          <p:nvPr/>
        </p:nvSpPr>
        <p:spPr>
          <a:xfrm>
            <a:off x="0" y="0"/>
            <a:ext cx="6858000" cy="1170000"/>
          </a:xfrm>
          <a:prstGeom prst="rect">
            <a:avLst/>
          </a:prstGeom>
          <a:solidFill>
            <a:srgbClr val="00324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fr-FR" sz="3738"/>
          </a:p>
        </p:txBody>
      </p:sp>
      <p:sp>
        <p:nvSpPr>
          <p:cNvPr id="16" name="Titre 15">
            <a:extLst>
              <a:ext uri="{FF2B5EF4-FFF2-40B4-BE49-F238E27FC236}">
                <a16:creationId xmlns:a16="http://schemas.microsoft.com/office/drawing/2014/main" id="{E43595AB-D56D-F212-4813-350318DE2E2C}"/>
              </a:ext>
            </a:extLst>
          </p:cNvPr>
          <p:cNvSpPr txBox="1">
            <a:spLocks noGrp="1" noRot="1" noMove="1" noResize="1" noEditPoints="1" noAdjustHandles="1" noChangeArrowheads="1" noChangeShapeType="1"/>
          </p:cNvSpPr>
          <p:nvPr>
            <p:ph type="ctrTitle"/>
          </p:nvPr>
        </p:nvSpPr>
        <p:spPr>
          <a:xfrm>
            <a:off x="155735" y="68821"/>
            <a:ext cx="2863453" cy="775213"/>
          </a:xfrm>
          <a:prstGeom prst="rect">
            <a:avLst/>
          </a:prstGeom>
          <a:noFill/>
          <a:ln>
            <a:noFill/>
            <a:prstDash/>
          </a:ln>
          <a:effectLst/>
        </p:spPr>
        <p:txBody>
          <a:bodyPr rot="0" spcFirstLastPara="0" vertOverflow="overflow" horzOverflow="overflow" vert="horz" wrap="square" lIns="74295" tIns="37148" rIns="74295" bIns="37148" numCol="1" spcCol="0" rtlCol="0" fromWordArt="0" anchor="t" anchorCtr="0" forceAA="0" compatLnSpc="1">
            <a:prstTxWarp prst="textNoShape">
              <a:avLst/>
            </a:prstTxWarp>
            <a:spAutoFit/>
          </a:bodyPr>
          <a:lstStyle/>
          <a:p>
            <a:pPr defTabSz="371475">
              <a:lnSpc>
                <a:spcPct val="100000"/>
              </a:lnSpc>
              <a:spcBef>
                <a:spcPts val="0"/>
              </a:spcBef>
              <a:defRPr/>
            </a:pPr>
            <a:r>
              <a:rPr lang="fr-FR" sz="2275" dirty="0">
                <a:solidFill>
                  <a:srgbClr val="AA9B64"/>
                </a:solidFill>
                <a:latin typeface="Orbitron medium" pitchFamily="2" charset="0"/>
                <a:ea typeface="+mn-ea"/>
                <a:cs typeface="+mn-cs"/>
              </a:rPr>
              <a:t>La</a:t>
            </a:r>
            <a:r>
              <a:rPr lang="fr-FR" sz="2275" dirty="0">
                <a:latin typeface="Orbitron medium" pitchFamily="2" charset="0"/>
                <a:ea typeface="+mn-ea"/>
                <a:cs typeface="+mn-cs"/>
              </a:rPr>
              <a:t> </a:t>
            </a:r>
            <a:r>
              <a:rPr lang="fr-FR" sz="2275" dirty="0">
                <a:solidFill>
                  <a:schemeClr val="bg1"/>
                </a:solidFill>
                <a:latin typeface="Orbitron medium" pitchFamily="2" charset="0"/>
                <a:ea typeface="+mn-ea"/>
                <a:cs typeface="+mn-cs"/>
              </a:rPr>
              <a:t>CHRONIQUE</a:t>
            </a:r>
          </a:p>
          <a:p>
            <a:pPr defTabSz="371475">
              <a:lnSpc>
                <a:spcPct val="100000"/>
              </a:lnSpc>
              <a:spcBef>
                <a:spcPts val="0"/>
              </a:spcBef>
              <a:defRPr/>
            </a:pPr>
            <a:r>
              <a:rPr lang="fr-FR" sz="2275" dirty="0">
                <a:solidFill>
                  <a:srgbClr val="AA9B64"/>
                </a:solidFill>
                <a:latin typeface="Orbitron medium" pitchFamily="2" charset="0"/>
                <a:ea typeface="+mn-ea"/>
                <a:cs typeface="+mn-cs"/>
              </a:rPr>
              <a:t>de</a:t>
            </a:r>
            <a:r>
              <a:rPr lang="fr-FR" sz="2275" dirty="0">
                <a:solidFill>
                  <a:schemeClr val="bg1"/>
                </a:solidFill>
                <a:latin typeface="Orbitron medium" pitchFamily="2" charset="0"/>
                <a:ea typeface="+mn-ea"/>
                <a:cs typeface="+mn-cs"/>
              </a:rPr>
              <a:t> </a:t>
            </a:r>
            <a:r>
              <a:rPr lang="fr-FR" sz="2275" cap="all" dirty="0">
                <a:solidFill>
                  <a:schemeClr val="bg1"/>
                </a:solidFill>
                <a:latin typeface="Orbitron medium" pitchFamily="2" charset="0"/>
                <a:ea typeface="+mn-ea"/>
                <a:cs typeface="+mn-cs"/>
              </a:rPr>
              <a:t>l’économie</a:t>
            </a:r>
            <a:endParaRPr lang="fr-FR" sz="2275" cap="all" dirty="0">
              <a:latin typeface="Orbitron medium" pitchFamily="2" charset="0"/>
              <a:ea typeface="+mn-ea"/>
              <a:cs typeface="+mn-cs"/>
            </a:endParaRPr>
          </a:p>
        </p:txBody>
      </p:sp>
      <p:sp>
        <p:nvSpPr>
          <p:cNvPr id="11" name="ZoneTexte 10">
            <a:extLst>
              <a:ext uri="{FF2B5EF4-FFF2-40B4-BE49-F238E27FC236}">
                <a16:creationId xmlns:a16="http://schemas.microsoft.com/office/drawing/2014/main" id="{AF193C9D-93B6-E2C7-0CC1-C3AE25962D2D}"/>
              </a:ext>
            </a:extLst>
          </p:cNvPr>
          <p:cNvSpPr txBox="1">
            <a:spLocks noGrp="1" noRot="1" noMove="1" noResize="1" noEditPoints="1" noAdjustHandles="1" noChangeArrowheads="1" noChangeShapeType="1"/>
          </p:cNvSpPr>
          <p:nvPr/>
        </p:nvSpPr>
        <p:spPr>
          <a:xfrm>
            <a:off x="272599" y="951766"/>
            <a:ext cx="2502813" cy="323615"/>
          </a:xfrm>
          <a:prstGeom prst="rect">
            <a:avLst/>
          </a:prstGeom>
          <a:noFill/>
        </p:spPr>
        <p:txBody>
          <a:bodyPr wrap="square" rtlCol="0">
            <a:spAutoFit/>
          </a:bodyPr>
          <a:lstStyle/>
          <a:p>
            <a:r>
              <a:rPr lang="fr-FR" sz="975" baseline="30000">
                <a:solidFill>
                  <a:schemeClr val="bg1"/>
                </a:solidFill>
                <a:latin typeface="Gill Sans Regular"/>
                <a:cs typeface="Arial" panose="020B0604020202020204" pitchFamily="34" charset="0"/>
              </a:rPr>
              <a:t>Par </a:t>
            </a:r>
            <a:r>
              <a:rPr lang="fr-FR" sz="975" b="1" baseline="30000">
                <a:solidFill>
                  <a:schemeClr val="bg1"/>
                </a:solidFill>
                <a:latin typeface="Gill Sans Regular"/>
                <a:cs typeface="Arial" panose="020B0604020202020204" pitchFamily="34" charset="0"/>
              </a:rPr>
              <a:t>Brigitte TROQUIER</a:t>
            </a:r>
            <a:r>
              <a:rPr lang="fr-FR" sz="975" baseline="30000">
                <a:solidFill>
                  <a:schemeClr val="bg1"/>
                </a:solidFill>
                <a:latin typeface="Gill Sans Regular"/>
                <a:cs typeface="Arial" panose="020B0604020202020204" pitchFamily="34" charset="0"/>
              </a:rPr>
              <a:t> Etudes économiques</a:t>
            </a:r>
          </a:p>
          <a:p>
            <a:endParaRPr lang="fr-FR" sz="853">
              <a:solidFill>
                <a:schemeClr val="bg1"/>
              </a:solidFill>
              <a:latin typeface="Orbitron" pitchFamily="2" charset="0"/>
            </a:endParaRPr>
          </a:p>
        </p:txBody>
      </p:sp>
      <p:pic>
        <p:nvPicPr>
          <p:cNvPr id="18" name="Image 17">
            <a:extLst>
              <a:ext uri="{FF2B5EF4-FFF2-40B4-BE49-F238E27FC236}">
                <a16:creationId xmlns:a16="http://schemas.microsoft.com/office/drawing/2014/main" id="{2E7D0D3F-9074-EFFC-49CB-B5F09E11F6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2832385" y="-4763"/>
            <a:ext cx="2111906" cy="1183886"/>
          </a:xfrm>
          <a:prstGeom prst="rect">
            <a:avLst/>
          </a:prstGeom>
        </p:spPr>
      </p:pic>
      <p:pic>
        <p:nvPicPr>
          <p:cNvPr id="22" name="Image 21" descr="logo BRED Banque Populaire">
            <a:extLst>
              <a:ext uri="{FF2B5EF4-FFF2-40B4-BE49-F238E27FC236}">
                <a16:creationId xmlns:a16="http://schemas.microsoft.com/office/drawing/2014/main" id="{26A9150C-4164-AFD4-D798-AC949C63C3A4}"/>
              </a:ext>
              <a:ext uri="{C183D7F6-B498-43B3-948B-1728B52AA6E4}">
                <adec:decorative xmlns:adec="http://schemas.microsoft.com/office/drawing/2017/decorative" val="0"/>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5213176" y="269540"/>
            <a:ext cx="1499011" cy="392461"/>
          </a:xfrm>
          <a:prstGeom prst="rect">
            <a:avLst/>
          </a:prstGeom>
        </p:spPr>
      </p:pic>
      <p:cxnSp>
        <p:nvCxnSpPr>
          <p:cNvPr id="24" name="Connecteur droit 23">
            <a:extLst>
              <a:ext uri="{FF2B5EF4-FFF2-40B4-BE49-F238E27FC236}">
                <a16:creationId xmlns:a16="http://schemas.microsoft.com/office/drawing/2014/main" id="{4696A0BA-9648-5404-FBD7-1AE4A293AA1D}"/>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a:off x="341859" y="869894"/>
            <a:ext cx="2471341" cy="0"/>
          </a:xfrm>
          <a:prstGeom prst="line">
            <a:avLst/>
          </a:prstGeom>
          <a:ln>
            <a:solidFill>
              <a:schemeClr val="bg1"/>
            </a:solidFill>
          </a:ln>
        </p:spPr>
        <p:style>
          <a:lnRef idx="2">
            <a:schemeClr val="accent3"/>
          </a:lnRef>
          <a:fillRef idx="0">
            <a:schemeClr val="accent3"/>
          </a:fillRef>
          <a:effectRef idx="1">
            <a:schemeClr val="accent3"/>
          </a:effectRef>
          <a:fontRef idx="minor">
            <a:schemeClr val="tx1"/>
          </a:fontRef>
        </p:style>
      </p:cxnSp>
      <p:pic>
        <p:nvPicPr>
          <p:cNvPr id="2" name="Image 1">
            <a:extLst>
              <a:ext uri="{FF2B5EF4-FFF2-40B4-BE49-F238E27FC236}">
                <a16:creationId xmlns:a16="http://schemas.microsoft.com/office/drawing/2014/main" id="{750D010A-8049-55C8-D82B-C7ECB1FB6C74}"/>
              </a:ext>
              <a:ext uri="{C183D7F6-B498-43B3-948B-1728B52AA6E4}">
                <adec:decorative xmlns:adec="http://schemas.microsoft.com/office/drawing/2017/decorative" val="1"/>
              </a:ext>
            </a:extLst>
          </p:cNvPr>
          <p:cNvPicPr>
            <a:picLocks noChangeAspect="1"/>
          </p:cNvPicPr>
          <p:nvPr/>
        </p:nvPicPr>
        <p:blipFill rotWithShape="1">
          <a:blip r:embed="rId4"/>
          <a:srcRect l="11430" t="6357" r="9935" b="7305"/>
          <a:stretch/>
        </p:blipFill>
        <p:spPr>
          <a:xfrm>
            <a:off x="282801" y="1330063"/>
            <a:ext cx="706947" cy="767682"/>
          </a:xfrm>
          <a:prstGeom prst="rect">
            <a:avLst/>
          </a:prstGeom>
        </p:spPr>
      </p:pic>
      <p:cxnSp>
        <p:nvCxnSpPr>
          <p:cNvPr id="31" name="Connecteur droit 30">
            <a:extLst>
              <a:ext uri="{FF2B5EF4-FFF2-40B4-BE49-F238E27FC236}">
                <a16:creationId xmlns:a16="http://schemas.microsoft.com/office/drawing/2014/main" id="{601BC568-9A8F-0287-8E36-648B84277D9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a:off x="1083564" y="1342716"/>
            <a:ext cx="0" cy="718656"/>
          </a:xfrm>
          <a:prstGeom prst="line">
            <a:avLst/>
          </a:prstGeom>
          <a:ln w="9525">
            <a:solidFill>
              <a:srgbClr val="AA9B64"/>
            </a:solidFill>
          </a:ln>
        </p:spPr>
        <p:style>
          <a:lnRef idx="1">
            <a:schemeClr val="accent1"/>
          </a:lnRef>
          <a:fillRef idx="0">
            <a:schemeClr val="accent1"/>
          </a:fillRef>
          <a:effectRef idx="0">
            <a:schemeClr val="accent1"/>
          </a:effectRef>
          <a:fontRef idx="minor">
            <a:schemeClr val="tx1"/>
          </a:fontRef>
        </p:style>
      </p:cxnSp>
      <p:sp>
        <p:nvSpPr>
          <p:cNvPr id="32" name="ZoneTexte 31">
            <a:extLst>
              <a:ext uri="{FF2B5EF4-FFF2-40B4-BE49-F238E27FC236}">
                <a16:creationId xmlns:a16="http://schemas.microsoft.com/office/drawing/2014/main" id="{7135A5E5-868D-7354-1AE4-E9271677CAED}"/>
              </a:ext>
            </a:extLst>
          </p:cNvPr>
          <p:cNvSpPr txBox="1">
            <a:spLocks/>
          </p:cNvSpPr>
          <p:nvPr/>
        </p:nvSpPr>
        <p:spPr>
          <a:xfrm>
            <a:off x="1167706" y="1314469"/>
            <a:ext cx="1782331" cy="292388"/>
          </a:xfrm>
          <a:prstGeom prst="rect">
            <a:avLst/>
          </a:prstGeom>
          <a:noFill/>
        </p:spPr>
        <p:txBody>
          <a:bodyPr wrap="square" rtlCol="0">
            <a:spAutoFit/>
          </a:bodyPr>
          <a:lstStyle/>
          <a:p>
            <a:r>
              <a:rPr lang="fr-FR" sz="1300" b="1" err="1">
                <a:solidFill>
                  <a:srgbClr val="AA9B64"/>
                </a:solidFill>
                <a:latin typeface="Gill Sans Std" panose="020B0502020104020203" pitchFamily="34" charset="0"/>
              </a:rPr>
              <a:t>Edit’hebdo</a:t>
            </a:r>
            <a:endParaRPr lang="fr-FR" sz="1300" b="1">
              <a:solidFill>
                <a:srgbClr val="AA9B64"/>
              </a:solidFill>
              <a:latin typeface="Gill Sans Std" panose="020B0502020104020203" pitchFamily="34" charset="0"/>
            </a:endParaRPr>
          </a:p>
        </p:txBody>
      </p:sp>
      <p:sp>
        <p:nvSpPr>
          <p:cNvPr id="35" name="ZoneTexte 34">
            <a:extLst>
              <a:ext uri="{FF2B5EF4-FFF2-40B4-BE49-F238E27FC236}">
                <a16:creationId xmlns:a16="http://schemas.microsoft.com/office/drawing/2014/main" id="{09D7D65A-1E8B-3BBB-ECF8-8BA94B6B562B}"/>
              </a:ext>
            </a:extLst>
          </p:cNvPr>
          <p:cNvSpPr txBox="1">
            <a:spLocks noGrp="1" noRot="1" noMove="1" noResize="1" noEditPoints="1" noAdjustHandles="1" noChangeArrowheads="1" noChangeShapeType="1"/>
          </p:cNvSpPr>
          <p:nvPr/>
        </p:nvSpPr>
        <p:spPr>
          <a:xfrm>
            <a:off x="1167706" y="1593271"/>
            <a:ext cx="4983197" cy="507831"/>
          </a:xfrm>
          <a:prstGeom prst="rect">
            <a:avLst/>
          </a:prstGeom>
          <a:noFill/>
        </p:spPr>
        <p:txBody>
          <a:bodyPr wrap="square" rtlCol="0">
            <a:spAutoFit/>
          </a:bodyPr>
          <a:lstStyle/>
          <a:p>
            <a:pPr algn="just"/>
            <a:r>
              <a:rPr lang="fr-FR" sz="900" dirty="0"/>
              <a:t>Les efforts menés dans l’UE pour atténuer les conséquences des chocs énergétiques successifs passent par la décarbonation de nos économies. Le chemin est encore long mais cette transition a un double intérêt en matière de souveraineté , énergétique et industrielle à la fois. </a:t>
            </a:r>
          </a:p>
        </p:txBody>
      </p:sp>
      <p:cxnSp>
        <p:nvCxnSpPr>
          <p:cNvPr id="36" name="Connecteur droit 35">
            <a:extLst>
              <a:ext uri="{FF2B5EF4-FFF2-40B4-BE49-F238E27FC236}">
                <a16:creationId xmlns:a16="http://schemas.microsoft.com/office/drawing/2014/main" id="{4F53FE4C-AD0F-AAC4-04C5-E3ABA3985980}"/>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a:off x="341334" y="2386294"/>
            <a:ext cx="0" cy="3728715"/>
          </a:xfrm>
          <a:prstGeom prst="line">
            <a:avLst/>
          </a:prstGeom>
          <a:ln w="19050">
            <a:solidFill>
              <a:srgbClr val="AA9B64"/>
            </a:solidFill>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284EC1D6-56D2-4024-2FDB-D8CEEE9A199B}"/>
              </a:ext>
            </a:extLst>
          </p:cNvPr>
          <p:cNvSpPr txBox="1">
            <a:spLocks noGrp="1" noRot="1" noMove="1" noResize="1" noEditPoints="1" noAdjustHandles="1" noChangeArrowheads="1" noChangeShapeType="1"/>
          </p:cNvSpPr>
          <p:nvPr/>
        </p:nvSpPr>
        <p:spPr>
          <a:xfrm>
            <a:off x="471586" y="2335880"/>
            <a:ext cx="5902125" cy="246221"/>
          </a:xfrm>
          <a:prstGeom prst="rect">
            <a:avLst/>
          </a:prstGeom>
          <a:noFill/>
        </p:spPr>
        <p:txBody>
          <a:bodyPr wrap="square" rtlCol="0">
            <a:spAutoFit/>
          </a:bodyPr>
          <a:lstStyle/>
          <a:p>
            <a:r>
              <a:rPr lang="fr-FR" sz="1000" b="1" cap="all" dirty="0">
                <a:solidFill>
                  <a:srgbClr val="00324B"/>
                </a:solidFill>
                <a:latin typeface="Gill Sans Std" panose="020B0502020104020203" pitchFamily="34" charset="0"/>
              </a:rPr>
              <a:t>Une souveraineté énergétique pour une souveraineté industrielle </a:t>
            </a:r>
          </a:p>
        </p:txBody>
      </p:sp>
      <p:sp>
        <p:nvSpPr>
          <p:cNvPr id="12" name="Rectangle 11">
            <a:extLst>
              <a:ext uri="{FF2B5EF4-FFF2-40B4-BE49-F238E27FC236}">
                <a16:creationId xmlns:a16="http://schemas.microsoft.com/office/drawing/2014/main" id="{D22068DA-D1B9-5722-F68A-5D8119CDA2FE}"/>
              </a:ext>
              <a:ext uri="{C183D7F6-B498-43B3-948B-1728B52AA6E4}">
                <adec:decorative xmlns:adec="http://schemas.microsoft.com/office/drawing/2017/decorative" val="1"/>
              </a:ext>
            </a:extLst>
          </p:cNvPr>
          <p:cNvSpPr/>
          <p:nvPr/>
        </p:nvSpPr>
        <p:spPr>
          <a:xfrm>
            <a:off x="539533" y="6503521"/>
            <a:ext cx="1835177" cy="336950"/>
          </a:xfrm>
          <a:prstGeom prst="rect">
            <a:avLst/>
          </a:prstGeom>
          <a:solidFill>
            <a:srgbClr val="AA9B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a:extLst>
              <a:ext uri="{FF2B5EF4-FFF2-40B4-BE49-F238E27FC236}">
                <a16:creationId xmlns:a16="http://schemas.microsoft.com/office/drawing/2014/main" id="{62A0187C-32CB-84C9-15E8-0FD88A25271F}"/>
              </a:ext>
            </a:extLst>
          </p:cNvPr>
          <p:cNvSpPr txBox="1">
            <a:spLocks noGrp="1" noRot="1" noMove="1" noResize="1" noEditPoints="1" noAdjustHandles="1" noChangeArrowheads="1" noChangeShapeType="1"/>
          </p:cNvSpPr>
          <p:nvPr/>
        </p:nvSpPr>
        <p:spPr>
          <a:xfrm>
            <a:off x="531018" y="6499225"/>
            <a:ext cx="1918536" cy="323165"/>
          </a:xfrm>
          <a:prstGeom prst="rect">
            <a:avLst/>
          </a:prstGeom>
          <a:noFill/>
        </p:spPr>
        <p:txBody>
          <a:bodyPr wrap="square" rtlCol="0">
            <a:spAutoFit/>
          </a:bodyPr>
          <a:lstStyle/>
          <a:p>
            <a:r>
              <a:rPr lang="fr-FR" sz="1500" cap="all">
                <a:solidFill>
                  <a:srgbClr val="00324B"/>
                </a:solidFill>
                <a:latin typeface="Gill Sans Std" panose="020B0502020104020203" pitchFamily="34" charset="0"/>
              </a:rPr>
              <a:t>La conjoncture</a:t>
            </a:r>
          </a:p>
        </p:txBody>
      </p:sp>
      <p:pic>
        <p:nvPicPr>
          <p:cNvPr id="6" name="Image 5">
            <a:extLst>
              <a:ext uri="{FF2B5EF4-FFF2-40B4-BE49-F238E27FC236}">
                <a16:creationId xmlns:a16="http://schemas.microsoft.com/office/drawing/2014/main" id="{6F8864BE-5E16-CDEA-A9FE-32E757C49AD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5"/>
          <a:stretch>
            <a:fillRect/>
          </a:stretch>
        </p:blipFill>
        <p:spPr>
          <a:xfrm>
            <a:off x="2510710" y="6469702"/>
            <a:ext cx="503039" cy="410170"/>
          </a:xfrm>
          <a:prstGeom prst="rect">
            <a:avLst/>
          </a:prstGeom>
        </p:spPr>
      </p:pic>
      <p:sp>
        <p:nvSpPr>
          <p:cNvPr id="62" name="ZoneTexte 61">
            <a:extLst>
              <a:ext uri="{FF2B5EF4-FFF2-40B4-BE49-F238E27FC236}">
                <a16:creationId xmlns:a16="http://schemas.microsoft.com/office/drawing/2014/main" id="{BE16395A-D57B-8225-766A-B5BFF667C627}"/>
              </a:ext>
            </a:extLst>
          </p:cNvPr>
          <p:cNvSpPr txBox="1">
            <a:spLocks noGrp="1" noRot="1" noMove="1" noResize="1" noEditPoints="1" noAdjustHandles="1" noChangeArrowheads="1" noChangeShapeType="1"/>
          </p:cNvSpPr>
          <p:nvPr/>
        </p:nvSpPr>
        <p:spPr>
          <a:xfrm>
            <a:off x="551835" y="7014523"/>
            <a:ext cx="5763845" cy="2141891"/>
          </a:xfrm>
          <a:prstGeom prst="rect">
            <a:avLst/>
          </a:prstGeom>
          <a:solidFill>
            <a:schemeClr val="bg1"/>
          </a:solidFill>
          <a:ln>
            <a:solidFill>
              <a:srgbClr val="00324B"/>
            </a:solidFill>
          </a:ln>
        </p:spPr>
        <p:txBody>
          <a:bodyPr wrap="square" numCol="2" spcCol="360000" rtlCol="0">
            <a:noAutofit/>
          </a:bodyPr>
          <a:lstStyle/>
          <a:p>
            <a:endParaRPr lang="fr-FR" sz="1400" b="1" baseline="30000" dirty="0">
              <a:solidFill>
                <a:srgbClr val="04114A"/>
              </a:solidFill>
              <a:latin typeface="Gill Sans Std" panose="020B0502020104020203" pitchFamily="34" charset="0"/>
            </a:endParaRPr>
          </a:p>
          <a:p>
            <a:r>
              <a:rPr lang="fr-FR" sz="1400" b="1" baseline="30000" dirty="0">
                <a:solidFill>
                  <a:srgbClr val="04114A"/>
                </a:solidFill>
                <a:latin typeface="Gill Sans Std" panose="020B0502020104020203" pitchFamily="34" charset="0"/>
              </a:rPr>
              <a:t>USA</a:t>
            </a:r>
          </a:p>
          <a:p>
            <a:endParaRPr lang="fr-FR" sz="1200" b="1"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Des créations d’emplois </a:t>
            </a:r>
            <a:r>
              <a:rPr lang="fr-FR" sz="1200" baseline="30000" dirty="0">
                <a:solidFill>
                  <a:srgbClr val="04114A"/>
                </a:solidFill>
                <a:latin typeface="Gill Sans Std" panose="020B0502020104020203" pitchFamily="34" charset="0"/>
              </a:rPr>
              <a:t>plus modérées qu’attendues 57 000, en juin. Elles contribuent au reflux attendu des pressions sur les prix et à la stabilisation du taux de chômage. </a:t>
            </a: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Dissipation des pressions </a:t>
            </a:r>
            <a:r>
              <a:rPr lang="fr-FR" sz="1200" baseline="30000" dirty="0">
                <a:solidFill>
                  <a:srgbClr val="04114A"/>
                </a:solidFill>
                <a:latin typeface="Gill Sans Std" panose="020B0502020104020203" pitchFamily="34" charset="0"/>
              </a:rPr>
              <a:t>sur le prix de l’énergie qui détend à son tour la pression sur la Fed.  </a:t>
            </a:r>
          </a:p>
          <a:p>
            <a:pPr marL="171450" indent="-171450">
              <a:buClr>
                <a:srgbClr val="AA9B64"/>
              </a:buClr>
              <a:buFont typeface="Arial" panose="020B0604020202020204" pitchFamily="34" charset="0"/>
              <a:buChar char="•"/>
            </a:pPr>
            <a:endParaRPr lang="fr-FR" sz="1200" b="1"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Les ISM </a:t>
            </a:r>
            <a:r>
              <a:rPr lang="fr-FR" sz="1200" baseline="30000" dirty="0">
                <a:solidFill>
                  <a:srgbClr val="04114A"/>
                </a:solidFill>
                <a:latin typeface="Gill Sans Std" panose="020B0502020104020203" pitchFamily="34" charset="0"/>
              </a:rPr>
              <a:t>manufacturier et des services se replient par la baisse des pressions sur les prix et l’emploi</a:t>
            </a: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a:buClr>
                <a:srgbClr val="AA9B64"/>
              </a:buClr>
            </a:pPr>
            <a:endParaRPr lang="fr-FR" sz="1200" b="1" baseline="30000" dirty="0">
              <a:solidFill>
                <a:srgbClr val="04114A"/>
              </a:solidFill>
              <a:latin typeface="Gill Sans Std" panose="020B0502020104020203" pitchFamily="34" charset="0"/>
            </a:endParaRPr>
          </a:p>
          <a:p>
            <a:pPr>
              <a:buClr>
                <a:srgbClr val="AA9B64"/>
              </a:buClr>
            </a:pPr>
            <a:r>
              <a:rPr lang="fr-FR" sz="1200" b="1" baseline="30000" dirty="0">
                <a:solidFill>
                  <a:srgbClr val="04114A"/>
                </a:solidFill>
                <a:latin typeface="Gill Sans Std" panose="020B0502020104020203" pitchFamily="34" charset="0"/>
              </a:rPr>
              <a:t>ZONE EURO </a:t>
            </a:r>
          </a:p>
          <a:p>
            <a:pPr>
              <a:buClr>
                <a:srgbClr val="AA9B64"/>
              </a:buClr>
            </a:pPr>
            <a:endParaRPr lang="fr-FR" sz="1200" b="1"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Rapide détente des pressions </a:t>
            </a:r>
            <a:r>
              <a:rPr lang="fr-FR" sz="1200" baseline="30000" dirty="0">
                <a:solidFill>
                  <a:srgbClr val="04114A"/>
                </a:solidFill>
                <a:latin typeface="Gill Sans Std" panose="020B0502020104020203" pitchFamily="34" charset="0"/>
              </a:rPr>
              <a:t>sur les prix. L’indice reflue à 2,8% en </a:t>
            </a:r>
            <a:r>
              <a:rPr lang="fr-FR" sz="1200" baseline="30000" dirty="0" err="1">
                <a:solidFill>
                  <a:srgbClr val="04114A"/>
                </a:solidFill>
                <a:latin typeface="Gill Sans Std" panose="020B0502020104020203" pitchFamily="34" charset="0"/>
              </a:rPr>
              <a:t>g.a</a:t>
            </a:r>
            <a:r>
              <a:rPr lang="fr-FR" sz="1200" baseline="30000" dirty="0">
                <a:solidFill>
                  <a:srgbClr val="04114A"/>
                </a:solidFill>
                <a:latin typeface="Gill Sans Std" panose="020B0502020104020203" pitchFamily="34" charset="0"/>
              </a:rPr>
              <a:t> en juin et 2,4% sur la partie sous jacente. </a:t>
            </a: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En France </a:t>
            </a:r>
            <a:r>
              <a:rPr lang="fr-FR" sz="1200" baseline="30000" dirty="0">
                <a:solidFill>
                  <a:srgbClr val="04114A"/>
                </a:solidFill>
                <a:latin typeface="Gill Sans Std" panose="020B0502020104020203" pitchFamily="34" charset="0"/>
              </a:rPr>
              <a:t>l’inflation reflue franchement à 1,8% en </a:t>
            </a:r>
            <a:r>
              <a:rPr lang="fr-FR" sz="1200" baseline="30000" dirty="0" err="1">
                <a:solidFill>
                  <a:srgbClr val="04114A"/>
                </a:solidFill>
                <a:latin typeface="Gill Sans Std" panose="020B0502020104020203" pitchFamily="34" charset="0"/>
              </a:rPr>
              <a:t>g.a</a:t>
            </a:r>
            <a:r>
              <a:rPr lang="fr-FR" sz="1200" baseline="30000" dirty="0">
                <a:solidFill>
                  <a:srgbClr val="04114A"/>
                </a:solidFill>
                <a:latin typeface="Gill Sans Std" panose="020B0502020104020203" pitchFamily="34" charset="0"/>
              </a:rPr>
              <a:t>. </a:t>
            </a:r>
          </a:p>
          <a:p>
            <a:pPr marL="171450" indent="-171450">
              <a:buClr>
                <a:srgbClr val="AA9B64"/>
              </a:buClr>
              <a:buFont typeface="Arial" panose="020B0604020202020204" pitchFamily="34" charset="0"/>
              <a:buChar char="•"/>
            </a:pPr>
            <a:endParaRPr lang="fr-FR" sz="1200" b="1"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1" baseline="30000" dirty="0">
                <a:solidFill>
                  <a:srgbClr val="04114A"/>
                </a:solidFill>
                <a:latin typeface="Gill Sans Std" panose="020B0502020104020203" pitchFamily="34" charset="0"/>
              </a:rPr>
              <a:t>Les ventes au détail </a:t>
            </a:r>
            <a:r>
              <a:rPr lang="fr-FR" sz="1200" baseline="30000" dirty="0">
                <a:solidFill>
                  <a:srgbClr val="04114A"/>
                </a:solidFill>
                <a:latin typeface="Gill Sans Std" panose="020B0502020104020203" pitchFamily="34" charset="0"/>
              </a:rPr>
              <a:t>se redressent en mai en hausse de 0,,2%, plus de 1,1% en Allemagne et 0,6% en Espagne. Elles refluent de 0,3% en France. </a:t>
            </a:r>
          </a:p>
          <a:p>
            <a:pPr marL="171450" indent="-171450">
              <a:buClr>
                <a:srgbClr val="AA9B64"/>
              </a:buClr>
              <a:buFont typeface="Arial" panose="020B0604020202020204" pitchFamily="34" charset="0"/>
              <a:buChar char="•"/>
            </a:pPr>
            <a:endParaRPr lang="fr-FR" sz="1200" baseline="30000" dirty="0">
              <a:solidFill>
                <a:srgbClr val="04114A"/>
              </a:solidFill>
              <a:latin typeface="Gill Sans Std" panose="020B0502020104020203" pitchFamily="34" charset="0"/>
            </a:endParaRPr>
          </a:p>
          <a:p>
            <a:pPr marL="171450" indent="-171450">
              <a:buClr>
                <a:srgbClr val="AA9B64"/>
              </a:buClr>
              <a:buFont typeface="Arial" panose="020B0604020202020204" pitchFamily="34" charset="0"/>
              <a:buChar char="•"/>
            </a:pPr>
            <a:r>
              <a:rPr lang="fr-FR" sz="1200" baseline="30000" dirty="0">
                <a:solidFill>
                  <a:srgbClr val="04114A"/>
                </a:solidFill>
                <a:latin typeface="Gill Sans Std" panose="020B0502020104020203" pitchFamily="34" charset="0"/>
              </a:rPr>
              <a:t>Sta</a:t>
            </a:r>
            <a:r>
              <a:rPr lang="fr-FR" sz="1200" b="1" baseline="30000" dirty="0">
                <a:solidFill>
                  <a:srgbClr val="04114A"/>
                </a:solidFill>
                <a:latin typeface="Gill Sans Std" panose="020B0502020104020203" pitchFamily="34" charset="0"/>
              </a:rPr>
              <a:t>bilité sur le marché </a:t>
            </a:r>
            <a:r>
              <a:rPr lang="fr-FR" sz="1200" baseline="30000" dirty="0">
                <a:solidFill>
                  <a:srgbClr val="04114A"/>
                </a:solidFill>
                <a:latin typeface="Gill Sans Std" panose="020B0502020104020203" pitchFamily="34" charset="0"/>
              </a:rPr>
              <a:t>du travail où le taux de chômage reste inchangé à 6,2% en mai. </a:t>
            </a:r>
          </a:p>
          <a:p>
            <a:pPr>
              <a:buClr>
                <a:srgbClr val="AA9B64"/>
              </a:buClr>
            </a:pPr>
            <a:endParaRPr lang="fr-FR" sz="1200" baseline="30000" dirty="0">
              <a:solidFill>
                <a:srgbClr val="04114A"/>
              </a:solidFill>
              <a:latin typeface="Gill Sans Std" panose="020B0502020104020203" pitchFamily="34" charset="0"/>
            </a:endParaRPr>
          </a:p>
        </p:txBody>
      </p:sp>
      <p:cxnSp>
        <p:nvCxnSpPr>
          <p:cNvPr id="65" name="Connecteur droit 64">
            <a:extLst>
              <a:ext uri="{FF2B5EF4-FFF2-40B4-BE49-F238E27FC236}">
                <a16:creationId xmlns:a16="http://schemas.microsoft.com/office/drawing/2014/main" id="{33496D06-E05B-70C2-86E6-3461F75D9A5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flipH="1" flipV="1">
            <a:off x="3421278" y="6977651"/>
            <a:ext cx="7722" cy="2169524"/>
          </a:xfrm>
          <a:prstGeom prst="line">
            <a:avLst/>
          </a:prstGeom>
          <a:ln w="28575">
            <a:solidFill>
              <a:srgbClr val="AA9B64"/>
            </a:solidFill>
          </a:ln>
        </p:spPr>
        <p:style>
          <a:lnRef idx="1">
            <a:schemeClr val="accent1"/>
          </a:lnRef>
          <a:fillRef idx="0">
            <a:schemeClr val="accent1"/>
          </a:fillRef>
          <a:effectRef idx="0">
            <a:schemeClr val="accent1"/>
          </a:effectRef>
          <a:fontRef idx="minor">
            <a:schemeClr val="tx1"/>
          </a:fontRef>
        </p:style>
      </p:cxnSp>
      <p:cxnSp>
        <p:nvCxnSpPr>
          <p:cNvPr id="56" name="Connecteur droit 55">
            <a:extLst>
              <a:ext uri="{FF2B5EF4-FFF2-40B4-BE49-F238E27FC236}">
                <a16:creationId xmlns:a16="http://schemas.microsoft.com/office/drawing/2014/main" id="{65A1A41B-06BE-1FF4-2414-53DDE2FF4DD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flipH="1">
            <a:off x="341334" y="9740086"/>
            <a:ext cx="6175331" cy="0"/>
          </a:xfrm>
          <a:prstGeom prst="line">
            <a:avLst/>
          </a:prstGeom>
          <a:ln w="19050">
            <a:solidFill>
              <a:srgbClr val="AA9B64"/>
            </a:solidFill>
          </a:ln>
        </p:spPr>
        <p:style>
          <a:lnRef idx="1">
            <a:schemeClr val="accent1"/>
          </a:lnRef>
          <a:fillRef idx="0">
            <a:schemeClr val="accent1"/>
          </a:fillRef>
          <a:effectRef idx="0">
            <a:schemeClr val="accent1"/>
          </a:effectRef>
          <a:fontRef idx="minor">
            <a:schemeClr val="tx1"/>
          </a:fontRef>
        </p:style>
      </p:cxnSp>
      <p:pic>
        <p:nvPicPr>
          <p:cNvPr id="52" name="Image 51">
            <a:extLst>
              <a:ext uri="{FF2B5EF4-FFF2-40B4-BE49-F238E27FC236}">
                <a16:creationId xmlns:a16="http://schemas.microsoft.com/office/drawing/2014/main" id="{834D60B3-9076-FEBB-5C30-7487DF773D6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nvPicPr>
        <p:blipFill>
          <a:blip r:embed="rId6">
            <a:extLst>
              <a:ext uri="{28A0092B-C50C-407E-A947-70E740481C1C}">
                <a14:useLocalDpi xmlns:a14="http://schemas.microsoft.com/office/drawing/2010/main" val="0"/>
              </a:ext>
            </a:extLst>
          </a:blip>
          <a:stretch>
            <a:fillRect/>
          </a:stretch>
        </p:blipFill>
        <p:spPr>
          <a:xfrm>
            <a:off x="6517532" y="9489998"/>
            <a:ext cx="258027" cy="258027"/>
          </a:xfrm>
          <a:prstGeom prst="rect">
            <a:avLst/>
          </a:prstGeom>
        </p:spPr>
      </p:pic>
      <p:sp>
        <p:nvSpPr>
          <p:cNvPr id="7" name="ZoneTexte 6">
            <a:extLst>
              <a:ext uri="{FF2B5EF4-FFF2-40B4-BE49-F238E27FC236}">
                <a16:creationId xmlns:a16="http://schemas.microsoft.com/office/drawing/2014/main" id="{858E1928-D506-E723-A5CB-1CA292F84EF7}"/>
              </a:ext>
            </a:extLst>
          </p:cNvPr>
          <p:cNvSpPr txBox="1">
            <a:spLocks/>
          </p:cNvSpPr>
          <p:nvPr/>
        </p:nvSpPr>
        <p:spPr>
          <a:xfrm>
            <a:off x="5689599" y="941447"/>
            <a:ext cx="1187585" cy="242439"/>
          </a:xfrm>
          <a:prstGeom prst="rect">
            <a:avLst/>
          </a:prstGeom>
          <a:noFill/>
        </p:spPr>
        <p:txBody>
          <a:bodyPr wrap="square" rtlCol="0">
            <a:spAutoFit/>
          </a:bodyPr>
          <a:lstStyle/>
          <a:p>
            <a:pPr algn="r"/>
            <a:r>
              <a:rPr lang="fr-FR" sz="1463" baseline="30000" dirty="0">
                <a:solidFill>
                  <a:srgbClr val="AA9B64"/>
                </a:solidFill>
                <a:latin typeface="Gill Sans Regular"/>
              </a:rPr>
              <a:t>7 juillet 2026</a:t>
            </a:r>
          </a:p>
        </p:txBody>
      </p:sp>
      <p:sp>
        <p:nvSpPr>
          <p:cNvPr id="5" name="Rectangle 4">
            <a:extLst>
              <a:ext uri="{FF2B5EF4-FFF2-40B4-BE49-F238E27FC236}">
                <a16:creationId xmlns:a16="http://schemas.microsoft.com/office/drawing/2014/main" id="{38893E14-AF3B-5AAC-A86B-D5D1F719A872}"/>
              </a:ext>
            </a:extLst>
          </p:cNvPr>
          <p:cNvSpPr/>
          <p:nvPr/>
        </p:nvSpPr>
        <p:spPr>
          <a:xfrm>
            <a:off x="5326911" y="3444306"/>
            <a:ext cx="1046800" cy="44381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F39640E2-EDE6-6A82-D047-33B63357C836}"/>
              </a:ext>
            </a:extLst>
          </p:cNvPr>
          <p:cNvSpPr txBox="1"/>
          <p:nvPr/>
        </p:nvSpPr>
        <p:spPr>
          <a:xfrm>
            <a:off x="5056345" y="4155689"/>
            <a:ext cx="184731" cy="215444"/>
          </a:xfrm>
          <a:prstGeom prst="rect">
            <a:avLst/>
          </a:prstGeom>
          <a:noFill/>
        </p:spPr>
        <p:txBody>
          <a:bodyPr wrap="none" rtlCol="0">
            <a:spAutoFit/>
          </a:bodyPr>
          <a:lstStyle/>
          <a:p>
            <a:endParaRPr lang="fr-FR" sz="800" dirty="0">
              <a:solidFill>
                <a:srgbClr val="00324B"/>
              </a:solidFill>
            </a:endParaRPr>
          </a:p>
        </p:txBody>
      </p:sp>
      <p:graphicFrame>
        <p:nvGraphicFramePr>
          <p:cNvPr id="8" name="Graphique 7">
            <a:extLst>
              <a:ext uri="{FF2B5EF4-FFF2-40B4-BE49-F238E27FC236}">
                <a16:creationId xmlns:a16="http://schemas.microsoft.com/office/drawing/2014/main" id="{06EED79A-EC1A-3397-24A8-56719A456C46}"/>
              </a:ext>
            </a:extLst>
          </p:cNvPr>
          <p:cNvGraphicFramePr>
            <a:graphicFrameLocks/>
          </p:cNvGraphicFramePr>
          <p:nvPr>
            <p:extLst>
              <p:ext uri="{D42A27DB-BD31-4B8C-83A1-F6EECF244321}">
                <p14:modId xmlns:p14="http://schemas.microsoft.com/office/powerpoint/2010/main" val="2556371877"/>
              </p:ext>
            </p:extLst>
          </p:nvPr>
        </p:nvGraphicFramePr>
        <p:xfrm>
          <a:off x="4369333" y="3444306"/>
          <a:ext cx="2147332" cy="10422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990072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Image 24">
            <a:extLst>
              <a:ext uri="{FF2B5EF4-FFF2-40B4-BE49-F238E27FC236}">
                <a16:creationId xmlns:a16="http://schemas.microsoft.com/office/drawing/2014/main" id="{BCCDC2F5-FB1B-BCDB-F647-223CAD589A24}"/>
              </a:ext>
            </a:extLst>
          </p:cNvPr>
          <p:cNvPicPr>
            <a:picLocks noChangeAspect="1"/>
          </p:cNvPicPr>
          <p:nvPr/>
        </p:nvPicPr>
        <p:blipFill>
          <a:blip r:embed="rId3">
            <a:alphaModFix amt="20000"/>
            <a:extLst>
              <a:ext uri="{BEBA8EAE-BF5A-486C-A8C5-ECC9F3942E4B}">
                <a14:imgProps xmlns:a14="http://schemas.microsoft.com/office/drawing/2010/main">
                  <a14:imgLayer r:embed="rId4">
                    <a14:imgEffect>
                      <a14:sharpenSoften amount="25000"/>
                    </a14:imgEffect>
                  </a14:imgLayer>
                </a14:imgProps>
              </a:ext>
            </a:extLst>
          </a:blip>
          <a:stretch>
            <a:fillRect/>
          </a:stretch>
        </p:blipFill>
        <p:spPr>
          <a:xfrm>
            <a:off x="1677345" y="3971941"/>
            <a:ext cx="3377238" cy="2890199"/>
          </a:xfrm>
          <a:prstGeom prst="ellipse">
            <a:avLst/>
          </a:prstGeom>
        </p:spPr>
      </p:pic>
      <p:sp>
        <p:nvSpPr>
          <p:cNvPr id="2" name="Titre 1">
            <a:extLst>
              <a:ext uri="{FF2B5EF4-FFF2-40B4-BE49-F238E27FC236}">
                <a16:creationId xmlns:a16="http://schemas.microsoft.com/office/drawing/2014/main" id="{919BBA32-F757-1777-9928-F951480476AA}"/>
              </a:ext>
              <a:ext uri="{C183D7F6-B498-43B3-948B-1728B52AA6E4}">
                <adec:decorative xmlns:adec="http://schemas.microsoft.com/office/drawing/2017/decorative" val="0"/>
              </a:ext>
            </a:extLst>
          </p:cNvPr>
          <p:cNvSpPr>
            <a:spLocks noGrp="1"/>
          </p:cNvSpPr>
          <p:nvPr>
            <p:ph type="title"/>
          </p:nvPr>
        </p:nvSpPr>
        <p:spPr>
          <a:xfrm>
            <a:off x="197272" y="-1320489"/>
            <a:ext cx="6223953" cy="876300"/>
          </a:xfrm>
        </p:spPr>
        <p:txBody>
          <a:bodyPr>
            <a:normAutofit/>
          </a:bodyPr>
          <a:lstStyle/>
          <a:p>
            <a:r>
              <a:rPr lang="fr-FR"/>
              <a:t>La chronique de l’économie page 2</a:t>
            </a:r>
          </a:p>
        </p:txBody>
      </p:sp>
      <p:sp>
        <p:nvSpPr>
          <p:cNvPr id="14" name="ZoneTexte 13">
            <a:extLst>
              <a:ext uri="{FF2B5EF4-FFF2-40B4-BE49-F238E27FC236}">
                <a16:creationId xmlns:a16="http://schemas.microsoft.com/office/drawing/2014/main" id="{82D8AEF5-9457-0FB1-9F1E-8DBB3C2DD9AB}"/>
              </a:ext>
            </a:extLst>
          </p:cNvPr>
          <p:cNvSpPr txBox="1">
            <a:spLocks/>
          </p:cNvSpPr>
          <p:nvPr/>
        </p:nvSpPr>
        <p:spPr>
          <a:xfrm>
            <a:off x="3722480" y="263289"/>
            <a:ext cx="2698745" cy="307777"/>
          </a:xfrm>
          <a:prstGeom prst="rect">
            <a:avLst/>
          </a:prstGeom>
          <a:noFill/>
        </p:spPr>
        <p:txBody>
          <a:bodyPr wrap="square" rtlCol="0">
            <a:spAutoFit/>
          </a:bodyPr>
          <a:lstStyle/>
          <a:p>
            <a:pPr algn="ctr"/>
            <a:r>
              <a:rPr lang="fr-FR" sz="1400" cap="all">
                <a:solidFill>
                  <a:srgbClr val="00324B"/>
                </a:solidFill>
                <a:latin typeface="Gill Sans Std" panose="020B0502020104020203" pitchFamily="34" charset="0"/>
              </a:rPr>
              <a:t>LES </a:t>
            </a:r>
            <a:r>
              <a:rPr lang="fr-FR" sz="1400" cap="all" err="1">
                <a:solidFill>
                  <a:srgbClr val="00324B"/>
                </a:solidFill>
                <a:latin typeface="Gill Sans Std" panose="020B0502020104020203" pitchFamily="34" charset="0"/>
              </a:rPr>
              <a:t>MARCHés</a:t>
            </a:r>
            <a:r>
              <a:rPr lang="fr-FR" sz="1400" cap="all">
                <a:solidFill>
                  <a:srgbClr val="00324B"/>
                </a:solidFill>
                <a:latin typeface="Gill Sans Std" panose="020B0502020104020203" pitchFamily="34" charset="0"/>
              </a:rPr>
              <a:t> de taux</a:t>
            </a:r>
          </a:p>
        </p:txBody>
      </p:sp>
      <p:sp>
        <p:nvSpPr>
          <p:cNvPr id="17" name="ZoneTexte 16">
            <a:extLst>
              <a:ext uri="{FF2B5EF4-FFF2-40B4-BE49-F238E27FC236}">
                <a16:creationId xmlns:a16="http://schemas.microsoft.com/office/drawing/2014/main" id="{95E0C3E4-C2E0-3A5F-245F-933BFE0F9A4E}"/>
              </a:ext>
            </a:extLst>
          </p:cNvPr>
          <p:cNvSpPr txBox="1">
            <a:spLocks/>
          </p:cNvSpPr>
          <p:nvPr/>
        </p:nvSpPr>
        <p:spPr>
          <a:xfrm>
            <a:off x="327973" y="2237382"/>
            <a:ext cx="2698745" cy="369332"/>
          </a:xfrm>
          <a:prstGeom prst="rect">
            <a:avLst/>
          </a:prstGeom>
          <a:noFill/>
        </p:spPr>
        <p:txBody>
          <a:bodyPr wrap="square" rtlCol="0">
            <a:spAutoFit/>
          </a:bodyPr>
          <a:lstStyle/>
          <a:p>
            <a:pPr algn="ctr"/>
            <a:r>
              <a:rPr lang="fr-FR" sz="900" dirty="0">
                <a:latin typeface="Gill Sans Std" panose="020B0502020104020203" pitchFamily="34" charset="0"/>
              </a:rPr>
              <a:t>Les profits restent </a:t>
            </a:r>
            <a:r>
              <a:rPr lang="fr-FR" sz="900">
                <a:latin typeface="Gill Sans Std" panose="020B0502020104020203" pitchFamily="34" charset="0"/>
              </a:rPr>
              <a:t>au rendez </a:t>
            </a:r>
            <a:r>
              <a:rPr lang="fr-FR" sz="900" dirty="0">
                <a:latin typeface="Gill Sans Std" panose="020B0502020104020203" pitchFamily="34" charset="0"/>
              </a:rPr>
              <a:t>vous mais les nouvelles tensions Irano </a:t>
            </a:r>
            <a:r>
              <a:rPr lang="fr-FR" sz="900">
                <a:latin typeface="Gill Sans Std" panose="020B0502020104020203" pitchFamily="34" charset="0"/>
              </a:rPr>
              <a:t>américaines inquiètent. </a:t>
            </a:r>
            <a:endParaRPr lang="fr-FR" sz="900" baseline="30000" dirty="0">
              <a:solidFill>
                <a:srgbClr val="000000"/>
              </a:solidFill>
              <a:latin typeface="Gill Sans Std" panose="020B0502020104020203" pitchFamily="34" charset="0"/>
            </a:endParaRPr>
          </a:p>
        </p:txBody>
      </p:sp>
      <p:sp>
        <p:nvSpPr>
          <p:cNvPr id="16" name="ZoneTexte 15">
            <a:extLst>
              <a:ext uri="{FF2B5EF4-FFF2-40B4-BE49-F238E27FC236}">
                <a16:creationId xmlns:a16="http://schemas.microsoft.com/office/drawing/2014/main" id="{31274F42-C5D2-B049-A261-902A837221EA}"/>
              </a:ext>
            </a:extLst>
          </p:cNvPr>
          <p:cNvSpPr txBox="1">
            <a:spLocks/>
          </p:cNvSpPr>
          <p:nvPr/>
        </p:nvSpPr>
        <p:spPr>
          <a:xfrm>
            <a:off x="327973" y="1815862"/>
            <a:ext cx="2698745" cy="307777"/>
          </a:xfrm>
          <a:prstGeom prst="rect">
            <a:avLst/>
          </a:prstGeom>
          <a:noFill/>
        </p:spPr>
        <p:txBody>
          <a:bodyPr wrap="square" rtlCol="0">
            <a:spAutoFit/>
          </a:bodyPr>
          <a:lstStyle/>
          <a:p>
            <a:pPr algn="ctr"/>
            <a:r>
              <a:rPr lang="fr-FR" sz="1400" cap="all">
                <a:solidFill>
                  <a:srgbClr val="AA9B64"/>
                </a:solidFill>
                <a:latin typeface="Gill Sans Std" panose="020B0502020104020203" pitchFamily="34" charset="0"/>
              </a:rPr>
              <a:t>LE </a:t>
            </a:r>
            <a:r>
              <a:rPr lang="fr-FR" sz="1400" cap="all" err="1">
                <a:solidFill>
                  <a:srgbClr val="AA9B64"/>
                </a:solidFill>
                <a:latin typeface="Gill Sans Std" panose="020B0502020104020203" pitchFamily="34" charset="0"/>
              </a:rPr>
              <a:t>MARCHé</a:t>
            </a:r>
            <a:r>
              <a:rPr lang="fr-FR" sz="1400" cap="all">
                <a:solidFill>
                  <a:srgbClr val="AA9B64"/>
                </a:solidFill>
                <a:latin typeface="Gill Sans Std" panose="020B0502020104020203" pitchFamily="34" charset="0"/>
              </a:rPr>
              <a:t> des ACTIONS</a:t>
            </a:r>
          </a:p>
        </p:txBody>
      </p:sp>
      <p:sp>
        <p:nvSpPr>
          <p:cNvPr id="18" name="ZoneTexte 17">
            <a:extLst>
              <a:ext uri="{FF2B5EF4-FFF2-40B4-BE49-F238E27FC236}">
                <a16:creationId xmlns:a16="http://schemas.microsoft.com/office/drawing/2014/main" id="{A9D57CD5-03D8-0C60-BD6E-70A65697C472}"/>
              </a:ext>
            </a:extLst>
          </p:cNvPr>
          <p:cNvSpPr txBox="1">
            <a:spLocks/>
          </p:cNvSpPr>
          <p:nvPr/>
        </p:nvSpPr>
        <p:spPr>
          <a:xfrm>
            <a:off x="3651310" y="653312"/>
            <a:ext cx="2841083" cy="369332"/>
          </a:xfrm>
          <a:prstGeom prst="rect">
            <a:avLst/>
          </a:prstGeom>
          <a:noFill/>
        </p:spPr>
        <p:txBody>
          <a:bodyPr wrap="square" rtlCol="0">
            <a:spAutoFit/>
          </a:bodyPr>
          <a:lstStyle/>
          <a:p>
            <a:pPr marR="0" algn="ctr" rtl="0"/>
            <a:r>
              <a:rPr lang="fr-FR" sz="900" dirty="0">
                <a:latin typeface="Gill Sans Std" panose="020B0502020104020203" pitchFamily="34" charset="0"/>
              </a:rPr>
              <a:t>Regain de tensions sur les taux long terme aux Etats Unis</a:t>
            </a:r>
          </a:p>
        </p:txBody>
      </p:sp>
      <p:sp>
        <p:nvSpPr>
          <p:cNvPr id="12" name="ZoneTexte 11">
            <a:extLst>
              <a:ext uri="{FF2B5EF4-FFF2-40B4-BE49-F238E27FC236}">
                <a16:creationId xmlns:a16="http://schemas.microsoft.com/office/drawing/2014/main" id="{172632AB-425D-0BA0-AF08-E3CBB4077E1A}"/>
              </a:ext>
            </a:extLst>
          </p:cNvPr>
          <p:cNvSpPr txBox="1">
            <a:spLocks noGrp="1" noRot="1" noMove="1" noResize="1" noEditPoints="1" noAdjustHandles="1" noChangeArrowheads="1" noChangeShapeType="1"/>
          </p:cNvSpPr>
          <p:nvPr/>
        </p:nvSpPr>
        <p:spPr>
          <a:xfrm>
            <a:off x="462157" y="3313737"/>
            <a:ext cx="5902125" cy="261610"/>
          </a:xfrm>
          <a:prstGeom prst="rect">
            <a:avLst/>
          </a:prstGeom>
          <a:noFill/>
        </p:spPr>
        <p:txBody>
          <a:bodyPr wrap="square" rtlCol="0">
            <a:spAutoFit/>
          </a:bodyPr>
          <a:lstStyle/>
          <a:p>
            <a:r>
              <a:rPr lang="fr-FR" sz="1100" b="1" cap="all" noProof="0" dirty="0">
                <a:solidFill>
                  <a:srgbClr val="00324B"/>
                </a:solidFill>
                <a:latin typeface="Gill Sans Std" panose="020B0502020104020203" pitchFamily="34" charset="0"/>
              </a:rPr>
              <a:t>COUPE DU MONDE ET </a:t>
            </a:r>
            <a:r>
              <a:rPr lang="fr-FR" sz="1100" b="1" cap="all" noProof="0" dirty="0" err="1">
                <a:solidFill>
                  <a:srgbClr val="00324B"/>
                </a:solidFill>
                <a:latin typeface="Gill Sans Std" panose="020B0502020104020203" pitchFamily="34" charset="0"/>
              </a:rPr>
              <a:t>éCONOMIE</a:t>
            </a:r>
            <a:r>
              <a:rPr lang="fr-FR" sz="1100" b="1" cap="all" noProof="0" dirty="0">
                <a:solidFill>
                  <a:srgbClr val="00324B"/>
                </a:solidFill>
                <a:latin typeface="Gill Sans Std" panose="020B0502020104020203" pitchFamily="34" charset="0"/>
              </a:rPr>
              <a:t>… d’étranges similitudes </a:t>
            </a:r>
          </a:p>
        </p:txBody>
      </p:sp>
      <p:sp>
        <p:nvSpPr>
          <p:cNvPr id="10" name="ZoneTexte 9">
            <a:extLst>
              <a:ext uri="{FF2B5EF4-FFF2-40B4-BE49-F238E27FC236}">
                <a16:creationId xmlns:a16="http://schemas.microsoft.com/office/drawing/2014/main" id="{C1D84ECA-2C47-3973-07C8-AE740DD12E62}"/>
              </a:ext>
            </a:extLst>
          </p:cNvPr>
          <p:cNvSpPr txBox="1">
            <a:spLocks noGrp="1" noRot="1" noMove="1" noResize="1" noEditPoints="1" noAdjustHandles="1" noChangeArrowheads="1" noChangeShapeType="1"/>
          </p:cNvSpPr>
          <p:nvPr/>
        </p:nvSpPr>
        <p:spPr>
          <a:xfrm>
            <a:off x="462156" y="3806809"/>
            <a:ext cx="6077129" cy="3423769"/>
          </a:xfrm>
          <a:prstGeom prst="rect">
            <a:avLst/>
          </a:prstGeom>
          <a:noFill/>
        </p:spPr>
        <p:txBody>
          <a:bodyPr wrap="square" numCol="1" spcCol="180000" rtlCol="0">
            <a:noAutofit/>
          </a:bodyPr>
          <a:lstStyle/>
          <a:p>
            <a:pPr lvl="0" algn="just" defTabSz="914400" eaLnBrk="0" fontAlgn="base" hangingPunct="0">
              <a:spcBef>
                <a:spcPct val="0"/>
              </a:spcBef>
              <a:spcAft>
                <a:spcPct val="0"/>
              </a:spcAft>
            </a:pPr>
            <a:r>
              <a:rPr lang="fr-FR" sz="900" kern="100" dirty="0">
                <a:latin typeface="Aptos" panose="020B0004020202020204" pitchFamily="34" charset="0"/>
                <a:ea typeface="Aptos" panose="020B0004020202020204" pitchFamily="34" charset="0"/>
                <a:cs typeface="Times New Roman" panose="02020603050405020304" pitchFamily="18" charset="0"/>
              </a:rPr>
              <a:t>  </a:t>
            </a:r>
            <a:endParaRPr lang="fr-FR" sz="9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6" name="Connecteur droit 5">
            <a:extLst>
              <a:ext uri="{FF2B5EF4-FFF2-40B4-BE49-F238E27FC236}">
                <a16:creationId xmlns:a16="http://schemas.microsoft.com/office/drawing/2014/main" id="{2CE8BB4E-10CC-FF04-17AD-AA18A02D7DD7}"/>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p:nvCxnSpPr>
        <p:spPr>
          <a:xfrm>
            <a:off x="348629" y="3384550"/>
            <a:ext cx="0" cy="3546160"/>
          </a:xfrm>
          <a:prstGeom prst="line">
            <a:avLst/>
          </a:prstGeom>
          <a:ln w="19050">
            <a:solidFill>
              <a:srgbClr val="AA9B64"/>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BC832C13-9C50-CCFC-1B1C-61F29150FD34}"/>
              </a:ext>
              <a:ext uri="{C183D7F6-B498-43B3-948B-1728B52AA6E4}">
                <adec:decorative xmlns:adec="http://schemas.microsoft.com/office/drawing/2017/decorative" val="1"/>
              </a:ext>
            </a:extLst>
          </p:cNvPr>
          <p:cNvSpPr>
            <a:spLocks/>
          </p:cNvSpPr>
          <p:nvPr/>
        </p:nvSpPr>
        <p:spPr>
          <a:xfrm>
            <a:off x="348629" y="7435851"/>
            <a:ext cx="6191861" cy="254000"/>
          </a:xfrm>
          <a:prstGeom prst="rect">
            <a:avLst/>
          </a:prstGeom>
          <a:solidFill>
            <a:srgbClr val="00324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a:extLst>
              <a:ext uri="{FF2B5EF4-FFF2-40B4-BE49-F238E27FC236}">
                <a16:creationId xmlns:a16="http://schemas.microsoft.com/office/drawing/2014/main" id="{30CF62C1-3CF9-D43E-D52C-CE89E8B619A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348629" y="7428240"/>
            <a:ext cx="6191859" cy="1518909"/>
          </a:xfrm>
          <a:prstGeom prst="rect">
            <a:avLst/>
          </a:prstGeom>
          <a:noFill/>
          <a:ln w="12700">
            <a:solidFill>
              <a:srgbClr val="00324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ZoneTexte 20">
            <a:extLst>
              <a:ext uri="{FF2B5EF4-FFF2-40B4-BE49-F238E27FC236}">
                <a16:creationId xmlns:a16="http://schemas.microsoft.com/office/drawing/2014/main" id="{D9AA0A18-3504-BF6D-ECFD-7A9519CEBFD7}"/>
              </a:ext>
              <a:ext uri="{C183D7F6-B498-43B3-948B-1728B52AA6E4}">
                <adec:decorative xmlns:adec="http://schemas.microsoft.com/office/drawing/2017/decorative" val="0"/>
              </a:ext>
            </a:extLst>
          </p:cNvPr>
          <p:cNvSpPr txBox="1">
            <a:spLocks noGrp="1" noRot="1" noMove="1" noResize="1" noEditPoints="1" noAdjustHandles="1" noChangeArrowheads="1" noChangeShapeType="1"/>
          </p:cNvSpPr>
          <p:nvPr/>
        </p:nvSpPr>
        <p:spPr>
          <a:xfrm>
            <a:off x="348627" y="7416657"/>
            <a:ext cx="6190661" cy="292388"/>
          </a:xfrm>
          <a:prstGeom prst="rect">
            <a:avLst/>
          </a:prstGeom>
          <a:noFill/>
        </p:spPr>
        <p:txBody>
          <a:bodyPr wrap="square" rtlCol="0">
            <a:spAutoFit/>
          </a:bodyPr>
          <a:lstStyle/>
          <a:p>
            <a:pPr algn="ctr"/>
            <a:r>
              <a:rPr lang="fr-FR" sz="1300" b="1" cap="all">
                <a:solidFill>
                  <a:schemeClr val="bg1"/>
                </a:solidFill>
              </a:rPr>
              <a:t>L’évolution des classes d’actifs</a:t>
            </a:r>
          </a:p>
        </p:txBody>
      </p:sp>
      <p:sp>
        <p:nvSpPr>
          <p:cNvPr id="5" name="ZoneTexte 4">
            <a:extLst>
              <a:ext uri="{FF2B5EF4-FFF2-40B4-BE49-F238E27FC236}">
                <a16:creationId xmlns:a16="http://schemas.microsoft.com/office/drawing/2014/main" id="{95C95479-C342-97BF-47B1-F6602247C28A}"/>
              </a:ext>
              <a:ext uri="{C183D7F6-B498-43B3-948B-1728B52AA6E4}">
                <adec:decorative xmlns:adec="http://schemas.microsoft.com/office/drawing/2017/decorative" val="0"/>
              </a:ext>
            </a:extLst>
          </p:cNvPr>
          <p:cNvSpPr txBox="1">
            <a:spLocks noGrp="1" noRot="1" noMove="1" noResize="1" noEditPoints="1" noAdjustHandles="1" noChangeArrowheads="1" noChangeShapeType="1"/>
          </p:cNvSpPr>
          <p:nvPr/>
        </p:nvSpPr>
        <p:spPr>
          <a:xfrm>
            <a:off x="250044" y="9362261"/>
            <a:ext cx="6374593" cy="543739"/>
          </a:xfrm>
          <a:prstGeom prst="rect">
            <a:avLst/>
          </a:prstGeom>
          <a:noFill/>
        </p:spPr>
        <p:txBody>
          <a:bodyPr wrap="square" rtlCol="0">
            <a:spAutoFit/>
          </a:bodyPr>
          <a:lstStyle/>
          <a:p>
            <a:r>
              <a:rPr lang="fr-FR" sz="1100" b="0" i="0" u="none" strike="noStrike" baseline="30000">
                <a:solidFill>
                  <a:srgbClr val="000000"/>
                </a:solidFill>
                <a:latin typeface="Gill Sans Light"/>
              </a:rPr>
              <a:t>Document à caractère publicitaire non contractuel.</a:t>
            </a:r>
          </a:p>
          <a:p>
            <a:r>
              <a:rPr lang="fr-FR" sz="1100" b="0" i="0" u="none" strike="noStrike" baseline="30000">
                <a:solidFill>
                  <a:srgbClr val="000000"/>
                </a:solidFill>
                <a:latin typeface="Gill Sans Light"/>
              </a:rPr>
              <a:t>BRED Banque Populaire - Société anonyme coopérative de banque populaire régie par les articles L 512-2 et suivants du code monétaire et financier et l’ensemble des textes relatifs aux banques populaires et aux établissements de crédit, au capital social de 1 893 934 238,40 euros. Siège social : 18, quai de la Rapée 75604 PARIS Cedex 12 - 552091795 RCS Paris </a:t>
            </a:r>
            <a:r>
              <a:rPr lang="fr-FR" sz="1100" b="0" i="0" u="none" strike="noStrike" baseline="30000" err="1">
                <a:solidFill>
                  <a:srgbClr val="000000"/>
                </a:solidFill>
                <a:latin typeface="Gill Sans Light"/>
              </a:rPr>
              <a:t>Ident</a:t>
            </a:r>
            <a:r>
              <a:rPr lang="fr-FR" sz="1100" b="0" i="0" u="none" strike="noStrike" baseline="30000">
                <a:solidFill>
                  <a:srgbClr val="000000"/>
                </a:solidFill>
                <a:latin typeface="Gill Sans Light"/>
              </a:rPr>
              <a:t>. TVA FR 09 552 091 795 - Intermédiaire en assurances immatriculé à l’ORIAS sous le numéro 07 003 608.</a:t>
            </a:r>
          </a:p>
        </p:txBody>
      </p:sp>
      <p:graphicFrame>
        <p:nvGraphicFramePr>
          <p:cNvPr id="4" name="Objet 3">
            <a:extLst>
              <a:ext uri="{FF2B5EF4-FFF2-40B4-BE49-F238E27FC236}">
                <a16:creationId xmlns:a16="http://schemas.microsoft.com/office/drawing/2014/main" id="{251613EE-87BD-B37D-9199-8152DE27F78D}"/>
              </a:ex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515594385"/>
              </p:ext>
            </p:extLst>
          </p:nvPr>
        </p:nvGraphicFramePr>
        <p:xfrm>
          <a:off x="3395180" y="1390214"/>
          <a:ext cx="3097213" cy="1466850"/>
        </p:xfrm>
        <a:graphic>
          <a:graphicData uri="http://schemas.openxmlformats.org/presentationml/2006/ole">
            <mc:AlternateContent xmlns:mc="http://schemas.openxmlformats.org/markup-compatibility/2006">
              <mc:Choice xmlns:v="urn:schemas-microsoft-com:vml" Requires="v">
                <p:oleObj name="Worksheet" r:id="rId5" imgW="3057682" imgH="1466784" progId="Excel.Sheet.12">
                  <p:embed/>
                </p:oleObj>
              </mc:Choice>
              <mc:Fallback>
                <p:oleObj name="Worksheet" r:id="rId5" imgW="3057682" imgH="1466784" progId="Excel.Sheet.12">
                  <p:embed/>
                  <p:pic>
                    <p:nvPicPr>
                      <p:cNvPr id="4" name="Objet 3">
                        <a:extLst>
                          <a:ext uri="{FF2B5EF4-FFF2-40B4-BE49-F238E27FC236}">
                            <a16:creationId xmlns:a16="http://schemas.microsoft.com/office/drawing/2014/main" id="{251613EE-87BD-B37D-9199-8152DE27F78D}"/>
                          </a:ext>
                          <a:ext uri="{C183D7F6-B498-43B3-948B-1728B52AA6E4}">
                            <adec:decorative xmlns:adec="http://schemas.microsoft.com/office/drawing/2017/decorative" val="1"/>
                          </a:ext>
                        </a:extLst>
                      </p:cNvPr>
                      <p:cNvPicPr/>
                      <p:nvPr/>
                    </p:nvPicPr>
                    <p:blipFill>
                      <a:blip r:embed="rId6"/>
                      <a:stretch>
                        <a:fillRect/>
                      </a:stretch>
                    </p:blipFill>
                    <p:spPr>
                      <a:xfrm>
                        <a:off x="3395180" y="1390214"/>
                        <a:ext cx="3097213" cy="1466850"/>
                      </a:xfrm>
                      <a:prstGeom prst="rect">
                        <a:avLst/>
                      </a:prstGeom>
                      <a:ln>
                        <a:noFill/>
                      </a:ln>
                    </p:spPr>
                  </p:pic>
                </p:oleObj>
              </mc:Fallback>
            </mc:AlternateContent>
          </a:graphicData>
        </a:graphic>
      </p:graphicFrame>
      <p:sp>
        <p:nvSpPr>
          <p:cNvPr id="8" name="ZoneTexte 7">
            <a:extLst>
              <a:ext uri="{FF2B5EF4-FFF2-40B4-BE49-F238E27FC236}">
                <a16:creationId xmlns:a16="http://schemas.microsoft.com/office/drawing/2014/main" id="{0C4A5325-12EF-FF0D-A696-32A0ABFC2633}"/>
              </a:ext>
            </a:extLst>
          </p:cNvPr>
          <p:cNvSpPr txBox="1"/>
          <p:nvPr/>
        </p:nvSpPr>
        <p:spPr>
          <a:xfrm>
            <a:off x="5985850" y="8747094"/>
            <a:ext cx="519694" cy="200055"/>
          </a:xfrm>
          <a:prstGeom prst="rect">
            <a:avLst/>
          </a:prstGeom>
          <a:noFill/>
        </p:spPr>
        <p:txBody>
          <a:bodyPr wrap="none" rtlCol="0">
            <a:spAutoFit/>
          </a:bodyPr>
          <a:lstStyle/>
          <a:p>
            <a:r>
              <a:rPr lang="fr-FR" sz="700" dirty="0">
                <a:solidFill>
                  <a:srgbClr val="0D0D0D"/>
                </a:solidFill>
              </a:rPr>
              <a:t>juin 2026</a:t>
            </a:r>
          </a:p>
        </p:txBody>
      </p:sp>
      <p:pic>
        <p:nvPicPr>
          <p:cNvPr id="9" name="Image 8">
            <a:extLst>
              <a:ext uri="{FF2B5EF4-FFF2-40B4-BE49-F238E27FC236}">
                <a16:creationId xmlns:a16="http://schemas.microsoft.com/office/drawing/2014/main" id="{A1C499F8-52C9-4585-6237-5746571B6511}"/>
              </a:ext>
            </a:extLst>
          </p:cNvPr>
          <p:cNvPicPr>
            <a:picLocks noChangeAspect="1"/>
          </p:cNvPicPr>
          <p:nvPr/>
        </p:nvPicPr>
        <p:blipFill>
          <a:blip r:embed="rId7"/>
          <a:stretch>
            <a:fillRect/>
          </a:stretch>
        </p:blipFill>
        <p:spPr>
          <a:xfrm>
            <a:off x="2543958" y="7972185"/>
            <a:ext cx="2214704" cy="466953"/>
          </a:xfrm>
          <a:prstGeom prst="rect">
            <a:avLst/>
          </a:prstGeom>
        </p:spPr>
      </p:pic>
      <p:pic>
        <p:nvPicPr>
          <p:cNvPr id="15" name="Image 14">
            <a:extLst>
              <a:ext uri="{FF2B5EF4-FFF2-40B4-BE49-F238E27FC236}">
                <a16:creationId xmlns:a16="http://schemas.microsoft.com/office/drawing/2014/main" id="{6FA37ADB-9B50-81F6-C456-FC924BCD22DD}"/>
              </a:ext>
            </a:extLst>
          </p:cNvPr>
          <p:cNvPicPr>
            <a:picLocks noChangeAspect="1"/>
          </p:cNvPicPr>
          <p:nvPr/>
        </p:nvPicPr>
        <p:blipFill>
          <a:blip r:embed="rId8"/>
          <a:stretch>
            <a:fillRect/>
          </a:stretch>
        </p:blipFill>
        <p:spPr>
          <a:xfrm>
            <a:off x="348627" y="7954875"/>
            <a:ext cx="2178157" cy="665779"/>
          </a:xfrm>
          <a:prstGeom prst="rect">
            <a:avLst/>
          </a:prstGeom>
        </p:spPr>
      </p:pic>
      <p:graphicFrame>
        <p:nvGraphicFramePr>
          <p:cNvPr id="24" name="Tableau 23">
            <a:extLst>
              <a:ext uri="{FF2B5EF4-FFF2-40B4-BE49-F238E27FC236}">
                <a16:creationId xmlns:a16="http://schemas.microsoft.com/office/drawing/2014/main" id="{F73E48DD-39E9-95B2-FA70-EBB59395C342}"/>
              </a:ext>
            </a:extLst>
          </p:cNvPr>
          <p:cNvGraphicFramePr>
            <a:graphicFrameLocks noGrp="1"/>
          </p:cNvGraphicFramePr>
          <p:nvPr>
            <p:custDataLst>
              <p:tags r:id="rId1"/>
            </p:custDataLst>
            <p:extLst>
              <p:ext uri="{D42A27DB-BD31-4B8C-83A1-F6EECF244321}">
                <p14:modId xmlns:p14="http://schemas.microsoft.com/office/powerpoint/2010/main" val="1645848832"/>
              </p:ext>
            </p:extLst>
          </p:nvPr>
        </p:nvGraphicFramePr>
        <p:xfrm>
          <a:off x="241359" y="73823"/>
          <a:ext cx="3187641" cy="1278339"/>
        </p:xfrm>
        <a:graphic>
          <a:graphicData uri="http://schemas.openxmlformats.org/drawingml/2006/table">
            <a:tbl>
              <a:tblPr/>
              <a:tblGrid>
                <a:gridCol w="819907">
                  <a:extLst>
                    <a:ext uri="{9D8B030D-6E8A-4147-A177-3AD203B41FA5}">
                      <a16:colId xmlns:a16="http://schemas.microsoft.com/office/drawing/2014/main" val="3851709288"/>
                    </a:ext>
                  </a:extLst>
                </a:gridCol>
                <a:gridCol w="622300">
                  <a:extLst>
                    <a:ext uri="{9D8B030D-6E8A-4147-A177-3AD203B41FA5}">
                      <a16:colId xmlns:a16="http://schemas.microsoft.com/office/drawing/2014/main" val="3847485047"/>
                    </a:ext>
                  </a:extLst>
                </a:gridCol>
                <a:gridCol w="773230">
                  <a:extLst>
                    <a:ext uri="{9D8B030D-6E8A-4147-A177-3AD203B41FA5}">
                      <a16:colId xmlns:a16="http://schemas.microsoft.com/office/drawing/2014/main" val="1772310914"/>
                    </a:ext>
                  </a:extLst>
                </a:gridCol>
                <a:gridCol w="972204">
                  <a:extLst>
                    <a:ext uri="{9D8B030D-6E8A-4147-A177-3AD203B41FA5}">
                      <a16:colId xmlns:a16="http://schemas.microsoft.com/office/drawing/2014/main" val="3257345236"/>
                    </a:ext>
                  </a:extLst>
                </a:gridCol>
              </a:tblGrid>
              <a:tr h="219144">
                <a:tc>
                  <a:txBody>
                    <a:bodyPr/>
                    <a:lstStyle/>
                    <a:p>
                      <a:pPr algn="l" fontAlgn="b"/>
                      <a:endParaRPr lang="fr-FR" sz="1000" b="1" i="0" u="none" strike="noStrike">
                        <a:solidFill>
                          <a:srgbClr val="002E4C"/>
                        </a:solidFill>
                        <a:effectLst/>
                        <a:latin typeface="Gill Sans Std" panose="020B0502020104020203" pitchFamily="34" charset="0"/>
                      </a:endParaRPr>
                    </a:p>
                  </a:txBody>
                  <a:tcPr marL="9525" marR="9525" marT="9525"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noFill/>
                  </a:tcPr>
                </a:tc>
                <a:tc>
                  <a:txBody>
                    <a:bodyPr/>
                    <a:lstStyle/>
                    <a:p>
                      <a:pPr algn="ctr" fontAlgn="b"/>
                      <a:r>
                        <a:rPr lang="fr-FR" sz="900" b="1" i="0" u="none" strike="noStrike" dirty="0">
                          <a:solidFill>
                            <a:srgbClr val="002E4C"/>
                          </a:solidFill>
                          <a:effectLst/>
                          <a:latin typeface="Gill Sans Std" panose="020B0502020104020203" pitchFamily="34" charset="0"/>
                        </a:rPr>
                        <a:t>03/07/2026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noFill/>
                  </a:tcPr>
                </a:tc>
                <a:tc>
                  <a:txBody>
                    <a:bodyPr/>
                    <a:lstStyle/>
                    <a:p>
                      <a:pPr algn="ctr" fontAlgn="b"/>
                      <a:r>
                        <a:rPr lang="fr-FR" sz="900" b="1" i="0" u="none" strike="noStrike" dirty="0">
                          <a:solidFill>
                            <a:srgbClr val="002E4C"/>
                          </a:solidFill>
                          <a:effectLst/>
                          <a:latin typeface="Gill Sans Std" panose="020B0502020104020203" pitchFamily="34" charset="0"/>
                        </a:rPr>
                        <a:t>26/06/2026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noFill/>
                  </a:tcPr>
                </a:tc>
                <a:tc>
                  <a:txBody>
                    <a:bodyPr/>
                    <a:lstStyle/>
                    <a:p>
                      <a:pPr algn="ctr" fontAlgn="b"/>
                      <a:r>
                        <a:rPr lang="fr-FR" sz="900" b="1" i="0" u="none" strike="noStrike" dirty="0">
                          <a:solidFill>
                            <a:srgbClr val="002E4C"/>
                          </a:solidFill>
                          <a:effectLst/>
                          <a:latin typeface="Gill Sans Std" panose="020B0502020104020203" pitchFamily="34" charset="0"/>
                        </a:rPr>
                        <a:t>02/01/2026</a:t>
                      </a:r>
                    </a:p>
                  </a:txBody>
                  <a:tcPr marL="9525" marR="9525" marT="9525"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852386299"/>
                  </a:ext>
                </a:extLst>
              </a:tr>
              <a:tr h="211839">
                <a:tc>
                  <a:txBody>
                    <a:bodyPr/>
                    <a:lstStyle/>
                    <a:p>
                      <a:pPr algn="l" fontAlgn="b"/>
                      <a:r>
                        <a:rPr lang="fr-FR" sz="900" b="1" i="0" u="none" strike="noStrike">
                          <a:solidFill>
                            <a:srgbClr val="002E4C"/>
                          </a:solidFill>
                          <a:effectLst/>
                          <a:latin typeface="Gill Sans Std" panose="020B0502020104020203" pitchFamily="34" charset="0"/>
                        </a:rPr>
                        <a:t>$/€</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fr-FR" sz="900" b="0" i="0" u="none" strike="noStrike">
                          <a:solidFill>
                            <a:srgbClr val="000000"/>
                          </a:solidFill>
                          <a:effectLst/>
                          <a:latin typeface="Gill Sans Std" panose="020B0502020104020203" pitchFamily="34" charset="0"/>
                        </a:rPr>
                        <a:t>1,17</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57603591"/>
                  </a:ext>
                </a:extLst>
              </a:tr>
              <a:tr h="211839">
                <a:tc>
                  <a:txBody>
                    <a:bodyPr/>
                    <a:lstStyle/>
                    <a:p>
                      <a:pPr algn="l" fontAlgn="b"/>
                      <a:r>
                        <a:rPr lang="fr-FR" sz="900" b="1" i="0" u="none" strike="noStrike">
                          <a:solidFill>
                            <a:srgbClr val="002E4C"/>
                          </a:solidFill>
                          <a:effectLst/>
                          <a:latin typeface="Gill Sans Std" panose="020B0502020104020203" pitchFamily="34" charset="0"/>
                        </a:rPr>
                        <a:t>Brent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72,70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72,70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fr-FR" sz="900" b="0" i="0" u="none" strike="noStrike" dirty="0">
                          <a:solidFill>
                            <a:srgbClr val="000000"/>
                          </a:solidFill>
                          <a:effectLst/>
                          <a:latin typeface="Gill Sans Std" panose="020B0502020104020203" pitchFamily="34" charset="0"/>
                        </a:rPr>
                        <a:t>59,7</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022720044"/>
                  </a:ext>
                </a:extLst>
              </a:tr>
              <a:tr h="211839">
                <a:tc>
                  <a:txBody>
                    <a:bodyPr/>
                    <a:lstStyle/>
                    <a:p>
                      <a:pPr algn="l" fontAlgn="b"/>
                      <a:r>
                        <a:rPr lang="fr-FR" sz="900" b="1" i="0" u="none" strike="noStrike">
                          <a:solidFill>
                            <a:srgbClr val="002E4C"/>
                          </a:solidFill>
                          <a:effectLst/>
                          <a:latin typeface="Gill Sans Std" panose="020B0502020104020203" pitchFamily="34" charset="0"/>
                        </a:rPr>
                        <a:t>Bond 10 ans</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4,47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4,37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fr-FR" sz="900" b="0" i="0" u="none" strike="noStrike">
                          <a:solidFill>
                            <a:srgbClr val="000000"/>
                          </a:solidFill>
                          <a:effectLst/>
                          <a:latin typeface="Gill Sans Std" panose="020B0502020104020203" pitchFamily="34" charset="0"/>
                        </a:rPr>
                        <a:t>4,19</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591303712"/>
                  </a:ext>
                </a:extLst>
              </a:tr>
              <a:tr h="211839">
                <a:tc>
                  <a:txBody>
                    <a:bodyPr/>
                    <a:lstStyle/>
                    <a:p>
                      <a:pPr algn="l" fontAlgn="b"/>
                      <a:r>
                        <a:rPr lang="fr-FR" sz="900" b="1" i="0" u="none" strike="noStrike">
                          <a:solidFill>
                            <a:srgbClr val="002E4C"/>
                          </a:solidFill>
                          <a:effectLst/>
                          <a:latin typeface="Gill Sans Std" panose="020B0502020104020203" pitchFamily="34" charset="0"/>
                        </a:rPr>
                        <a:t>OAT 10 ans</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3,65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r" fontAlgn="b"/>
                      <a:r>
                        <a:rPr lang="fr-FR" sz="900" b="0" i="0" u="none" strike="noStrike" dirty="0">
                          <a:solidFill>
                            <a:srgbClr val="000000"/>
                          </a:solidFill>
                          <a:effectLst/>
                          <a:latin typeface="Gill Sans Std" panose="020B0502020104020203" pitchFamily="34" charset="0"/>
                        </a:rPr>
                        <a:t>3,63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b"/>
                      <a:r>
                        <a:rPr lang="fr-FR" sz="900" b="0" i="0" u="none" strike="noStrike">
                          <a:solidFill>
                            <a:srgbClr val="000000"/>
                          </a:solidFill>
                          <a:effectLst/>
                          <a:latin typeface="Gill Sans Std" panose="020B0502020104020203" pitchFamily="34" charset="0"/>
                        </a:rPr>
                        <a:t>3,60</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302990289"/>
                  </a:ext>
                </a:extLst>
              </a:tr>
              <a:tr h="211839">
                <a:tc>
                  <a:txBody>
                    <a:bodyPr/>
                    <a:lstStyle/>
                    <a:p>
                      <a:pPr algn="l" fontAlgn="b"/>
                      <a:r>
                        <a:rPr lang="fr-FR" sz="900" b="1" i="0" u="none" strike="noStrike">
                          <a:solidFill>
                            <a:srgbClr val="002E4C"/>
                          </a:solidFill>
                          <a:effectLst/>
                          <a:latin typeface="Gill Sans Std" panose="020B0502020104020203" pitchFamily="34" charset="0"/>
                        </a:rPr>
                        <a:t>Or Once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noFill/>
                  </a:tcPr>
                </a:tc>
                <a:tc>
                  <a:txBody>
                    <a:bodyPr/>
                    <a:lstStyle/>
                    <a:p>
                      <a:pPr algn="r" fontAlgn="b"/>
                      <a:r>
                        <a:rPr lang="fr-FR" sz="900" b="0" i="0" u="none" strike="noStrike" dirty="0">
                          <a:solidFill>
                            <a:srgbClr val="000000"/>
                          </a:solidFill>
                          <a:effectLst/>
                          <a:latin typeface="Gill Sans Std" panose="020B0502020104020203" pitchFamily="34" charset="0"/>
                        </a:rPr>
                        <a:t>4042,0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noFill/>
                  </a:tcPr>
                </a:tc>
                <a:tc>
                  <a:txBody>
                    <a:bodyPr/>
                    <a:lstStyle/>
                    <a:p>
                      <a:pPr algn="r" fontAlgn="b"/>
                      <a:r>
                        <a:rPr lang="fr-FR" sz="900" b="0" i="0" u="none" strike="noStrike" dirty="0">
                          <a:solidFill>
                            <a:srgbClr val="000000"/>
                          </a:solidFill>
                          <a:effectLst/>
                          <a:latin typeface="Gill Sans Std" panose="020B0502020104020203" pitchFamily="34" charset="0"/>
                        </a:rPr>
                        <a:t>4016,0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noFill/>
                  </a:tcPr>
                </a:tc>
                <a:tc>
                  <a:txBody>
                    <a:bodyPr/>
                    <a:lstStyle/>
                    <a:p>
                      <a:pPr algn="ctr" fontAlgn="b"/>
                      <a:r>
                        <a:rPr lang="fr-FR" sz="900" b="0" i="0" u="none" strike="noStrike" dirty="0">
                          <a:solidFill>
                            <a:srgbClr val="000000"/>
                          </a:solidFill>
                          <a:effectLst/>
                          <a:latin typeface="Gill Sans Std" panose="020B0502020104020203" pitchFamily="34" charset="0"/>
                        </a:rPr>
                        <a:t>4352,9</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a:noFill/>
                    </a:lnB>
                    <a:noFill/>
                  </a:tcPr>
                </a:tc>
                <a:extLst>
                  <a:ext uri="{0D108BD9-81ED-4DB2-BD59-A6C34878D82A}">
                    <a16:rowId xmlns:a16="http://schemas.microsoft.com/office/drawing/2014/main" val="1230167820"/>
                  </a:ext>
                </a:extLst>
              </a:tr>
            </a:tbl>
          </a:graphicData>
        </a:graphic>
      </p:graphicFrame>
      <p:sp>
        <p:nvSpPr>
          <p:cNvPr id="3" name="ZoneTexte 2">
            <a:extLst>
              <a:ext uri="{FF2B5EF4-FFF2-40B4-BE49-F238E27FC236}">
                <a16:creationId xmlns:a16="http://schemas.microsoft.com/office/drawing/2014/main" id="{B7174BFF-95DC-5206-6623-E1BB8CDE7E83}"/>
              </a:ext>
            </a:extLst>
          </p:cNvPr>
          <p:cNvSpPr txBox="1"/>
          <p:nvPr/>
        </p:nvSpPr>
        <p:spPr>
          <a:xfrm>
            <a:off x="379419" y="3763896"/>
            <a:ext cx="6057096" cy="3831818"/>
          </a:xfrm>
          <a:prstGeom prst="rect">
            <a:avLst/>
          </a:prstGeom>
          <a:noFill/>
        </p:spPr>
        <p:txBody>
          <a:bodyPr wrap="square" rtlCol="0">
            <a:spAutoFit/>
          </a:bodyPr>
          <a:lstStyle/>
          <a:p>
            <a:pPr algn="just"/>
            <a:r>
              <a:rPr lang="fr-FR" sz="900" kern="100" dirty="0">
                <a:ea typeface="Aptos" panose="020B0004020202020204" pitchFamily="34" charset="0"/>
                <a:cs typeface="Times New Roman" panose="02020603050405020304" pitchFamily="18" charset="0"/>
              </a:rPr>
              <a:t>La coupe du monde de football passionne certains et reste sans intérêt pour d’autres. Personne, cependant, ne peut en ignorer l’existence tant elle déborde du seul amour du sport et de la performance sportive. Dès le début de cette manifestation mondiale, qui cette année se tenait dans 3 pays du continent américain, on a pu assister à des comportements assez proches de ce qu’on lui connait en matière d’économie….  En premier lieu, faire de cette manifestation une source d’importantes recettes qui trouvent, dans le prix des infrastructures d’accueil, des billets et des déplacements, un terrain de jeu à la hauteur de cette ambition. </a:t>
            </a:r>
          </a:p>
          <a:p>
            <a:pPr algn="just"/>
            <a:r>
              <a:rPr lang="fr-FR" sz="900" kern="100" dirty="0">
                <a:ea typeface="Aptos" panose="020B0004020202020204" pitchFamily="34" charset="0"/>
                <a:cs typeface="Times New Roman" panose="02020603050405020304" pitchFamily="18" charset="0"/>
              </a:rPr>
              <a:t>Réunissant cette année un grand nombre de nations, 48 au lieu de 32 historiquement, les Etats Unis ont eu l’occasion de leur  appliquer un traitement différencié, selon leur nationalité. Ainsi, l’équipe d’Iran ne pouvait pas rester sur le territoire national en dehors des matchs. L’entrée aux Etats-Unis a été interdite à cet arbitre somalien, l’un des plus talentueux de son continent et dont le visa était parfaitement en règle. Il leur a été appliqué la même logique qu’aux sanctions commerciales discriminantes que l’administration américaine impose, les  levant, les durcissant au gré des contrariétés de tous ordres. </a:t>
            </a:r>
          </a:p>
          <a:p>
            <a:pPr algn="just"/>
            <a:r>
              <a:rPr lang="fr-FR" sz="900" b="1" kern="100" dirty="0">
                <a:ea typeface="Aptos" panose="020B0004020202020204" pitchFamily="34" charset="0"/>
                <a:cs typeface="Times New Roman" panose="02020603050405020304" pitchFamily="18" charset="0"/>
              </a:rPr>
              <a:t>La proximité des derniers matchs </a:t>
            </a:r>
            <a:r>
              <a:rPr lang="fr-FR" sz="900" kern="100" dirty="0">
                <a:ea typeface="Aptos" panose="020B0004020202020204" pitchFamily="34" charset="0"/>
                <a:cs typeface="Times New Roman" panose="02020603050405020304" pitchFamily="18" charset="0"/>
              </a:rPr>
              <a:t>précédant la finale exacerbe un peu plus les ambitions et amplifie les déceptions. Et si les trois pays d’accueil ont été successivement éliminés en huitième de finale et sans bruit pour le Canada contre le Maroc, ou le Mexique contre l’Angleterre, ce ne fut pas le cas avec les Etats Unis. Leur Président n’a pas résisté à la tentation d’intervenir pour rétablir sur le terrain du match contre la Belgique un joueur exclu précédemment de l’épreuve??? Il a obtenu gain de cause mais cette intervention n’a pas empêché les Etats Unis d’être éliminés. Les droits de douane imposés par l’administration américaine n’ont pas plus résisté à l’illégalité d’une décision dénoncée par la Cour suprême qui les a annulés. Plus récemment, cette même cour n’a pas non plus suivi Mr Trump dans le limogeage de Liz Cook, membre de la banque centrale américaine. </a:t>
            </a:r>
            <a:r>
              <a:rPr lang="fr-FR" sz="900" b="1" kern="100" dirty="0">
                <a:ea typeface="Aptos" panose="020B0004020202020204" pitchFamily="34" charset="0"/>
                <a:cs typeface="Times New Roman" panose="02020603050405020304" pitchFamily="18" charset="0"/>
              </a:rPr>
              <a:t>La coupe du monde </a:t>
            </a:r>
            <a:r>
              <a:rPr lang="fr-FR" sz="900" kern="100" dirty="0">
                <a:ea typeface="Aptos" panose="020B0004020202020204" pitchFamily="34" charset="0"/>
                <a:cs typeface="Times New Roman" panose="02020603050405020304" pitchFamily="18" charset="0"/>
              </a:rPr>
              <a:t>est proche de son terme. Les Etats Unis ont été éliminés par la Belgique, l’un de plus petits pays de l’UE. L’Espagne, vouée aux gémonies de  l’administration Trump pour ne pas suivre ses exigences en matière de budget militaire ou de soutien logistique dans son affrontement avec l’ Iran , a brillé sur le terrain face à son voisin portugais. La France, elle aussi peu considérée par les Etats Unis,  reste en liste pour affronter le Maroc et peut être terminer la compétition par une confrontation avec un pays très proche des Etats Unis …l’Argentine. Eliminé à présent, l’hôte américain va-t-il se désintéresser des prochaines rencontres de cette compétition comme il le fit quand il n’obtint pas en 48 heures la paix promise en Ukraine ou reprendre cette coupe à son avantage …. Une fois de plus, et comme en économie, son attitude   dépendra de ses seuls intérêts. </a:t>
            </a:r>
          </a:p>
          <a:p>
            <a:pPr algn="just"/>
            <a:endParaRPr lang="fr-FR" sz="900" kern="100" dirty="0">
              <a:ea typeface="Aptos" panose="020B0004020202020204" pitchFamily="34" charset="0"/>
              <a:cs typeface="Times New Roman" panose="02020603050405020304" pitchFamily="18" charset="0"/>
            </a:endParaRPr>
          </a:p>
        </p:txBody>
      </p:sp>
      <p:pic>
        <p:nvPicPr>
          <p:cNvPr id="11" name="Image 10">
            <a:extLst>
              <a:ext uri="{FF2B5EF4-FFF2-40B4-BE49-F238E27FC236}">
                <a16:creationId xmlns:a16="http://schemas.microsoft.com/office/drawing/2014/main" id="{A2D989DD-8ACA-2178-08DC-154FAD18AF0D}"/>
              </a:ext>
            </a:extLst>
          </p:cNvPr>
          <p:cNvPicPr>
            <a:picLocks noChangeAspect="1"/>
          </p:cNvPicPr>
          <p:nvPr/>
        </p:nvPicPr>
        <p:blipFill>
          <a:blip r:embed="rId9"/>
          <a:stretch>
            <a:fillRect/>
          </a:stretch>
        </p:blipFill>
        <p:spPr>
          <a:xfrm>
            <a:off x="2558216" y="8468623"/>
            <a:ext cx="2178157" cy="478526"/>
          </a:xfrm>
          <a:prstGeom prst="rect">
            <a:avLst/>
          </a:prstGeom>
        </p:spPr>
      </p:pic>
      <p:pic>
        <p:nvPicPr>
          <p:cNvPr id="22" name="Image 21">
            <a:extLst>
              <a:ext uri="{FF2B5EF4-FFF2-40B4-BE49-F238E27FC236}">
                <a16:creationId xmlns:a16="http://schemas.microsoft.com/office/drawing/2014/main" id="{E167211B-5FAB-453A-7D93-821932818B9D}"/>
              </a:ext>
            </a:extLst>
          </p:cNvPr>
          <p:cNvPicPr>
            <a:picLocks noChangeAspect="1"/>
          </p:cNvPicPr>
          <p:nvPr/>
        </p:nvPicPr>
        <p:blipFill>
          <a:blip r:embed="rId10"/>
          <a:stretch>
            <a:fillRect/>
          </a:stretch>
        </p:blipFill>
        <p:spPr>
          <a:xfrm>
            <a:off x="4759559" y="7975741"/>
            <a:ext cx="1749191" cy="397697"/>
          </a:xfrm>
          <a:prstGeom prst="rect">
            <a:avLst/>
          </a:prstGeom>
        </p:spPr>
      </p:pic>
    </p:spTree>
    <p:extLst>
      <p:ext uri="{BB962C8B-B14F-4D97-AF65-F5344CB8AC3E}">
        <p14:creationId xmlns:p14="http://schemas.microsoft.com/office/powerpoint/2010/main" val="19873649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FSPANMODE" val="span"/>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Metadata/LabelInfo.xml><?xml version="1.0" encoding="utf-8"?>
<clbl:labelList xmlns:clbl="http://schemas.microsoft.com/office/2020/mipLabelMetadata">
  <clbl:label id="{0c685f6b-8661-4634-b98c-07d570009e96}" enabled="1" method="Privileged" siteId="{1d123b40-06f1-4551-a329-ab5115fc11b8}" removed="0"/>
</clbl:labelList>
</file>

<file path=docProps/app.xml><?xml version="1.0" encoding="utf-8"?>
<Properties xmlns="http://schemas.openxmlformats.org/officeDocument/2006/extended-properties" xmlns:vt="http://schemas.openxmlformats.org/officeDocument/2006/docPropsVTypes">
  <Template>Office 2013 - 2022 Theme</Template>
  <TotalTime>5965</TotalTime>
  <Words>1386</Words>
  <Application>Microsoft Office PowerPoint</Application>
  <PresentationFormat>Format A4 (210 x 297 mm)</PresentationFormat>
  <Paragraphs>79</Paragraphs>
  <Slides>2</Slides>
  <Notes>0</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1</vt:i4>
      </vt:variant>
      <vt:variant>
        <vt:lpstr>Titres des diapositives</vt:lpstr>
      </vt:variant>
      <vt:variant>
        <vt:i4>2</vt:i4>
      </vt:variant>
    </vt:vector>
  </HeadingPairs>
  <TitlesOfParts>
    <vt:vector size="13" baseType="lpstr">
      <vt:lpstr>Aptos</vt:lpstr>
      <vt:lpstr>Arial</vt:lpstr>
      <vt:lpstr>Calibri</vt:lpstr>
      <vt:lpstr>Calibri Light</vt:lpstr>
      <vt:lpstr>Gill Sans Light</vt:lpstr>
      <vt:lpstr>Gill Sans Regular</vt:lpstr>
      <vt:lpstr>Gill Sans Std</vt:lpstr>
      <vt:lpstr>Orbitron</vt:lpstr>
      <vt:lpstr>Orbitron medium</vt:lpstr>
      <vt:lpstr>Thème Office</vt:lpstr>
      <vt:lpstr>Worksheet</vt:lpstr>
      <vt:lpstr>La CHRONIQUE de l’économie</vt:lpstr>
      <vt:lpstr>La chronique de l’économie page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BRIGITTE TROQUIER [BRED-8705]</dc:creator>
  <cp:keywords/>
  <cp:lastModifiedBy>BRIGITTE TROQUIER [BRED-8705]</cp:lastModifiedBy>
  <cp:revision>9</cp:revision>
  <dcterms:created xsi:type="dcterms:W3CDTF">2026-05-05T14:22:54Z</dcterms:created>
  <dcterms:modified xsi:type="dcterms:W3CDTF">2026-07-08T14:51:01Z</dcterms:modified>
  <cp:category/>
</cp:coreProperties>
</file>